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sldIdLst>
    <p:sldId id="259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63" r:id="rId10"/>
    <p:sldId id="265" r:id="rId11"/>
    <p:sldId id="274" r:id="rId12"/>
    <p:sldId id="275" r:id="rId13"/>
    <p:sldId id="276" r:id="rId14"/>
    <p:sldId id="277" r:id="rId15"/>
    <p:sldId id="278" r:id="rId16"/>
    <p:sldId id="279" r:id="rId17"/>
    <p:sldId id="282" r:id="rId18"/>
    <p:sldId id="281" r:id="rId19"/>
    <p:sldId id="280" r:id="rId20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40AE"/>
    <a:srgbClr val="FFCCFF"/>
    <a:srgbClr val="FEA900"/>
    <a:srgbClr val="402E58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4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Численность населения</a:t>
            </a:r>
          </a:p>
        </c:rich>
      </c:tx>
      <c:layout>
        <c:manualLayout>
          <c:xMode val="edge"/>
          <c:yMode val="edge"/>
          <c:x val="0.22390921723019921"/>
          <c:y val="3.5299611241026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495754207194688"/>
          <c:y val="0.18627416463763388"/>
          <c:w val="0.83563069322217076"/>
          <c:h val="0.7080623323808923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>
              <a:outerShdw blurRad="76200" dist="25400" dir="5400000" algn="ct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flat" dir="t">
                <a:rot lat="0" lon="0" rev="3600000"/>
              </a:lightRig>
            </a:scene3d>
            <a:sp3d prstMaterial="flat">
              <a:bevelT w="38100" h="44450" prst="angle"/>
              <a:contourClr>
                <a:scrgbClr r="0" g="0" b="0">
                  <a:shade val="35000"/>
                  <a:satMod val="160000"/>
                </a:scrgb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119292</c:v>
                </c:pt>
                <c:pt idx="1">
                  <c:v>122274</c:v>
                </c:pt>
                <c:pt idx="2">
                  <c:v>125330</c:v>
                </c:pt>
                <c:pt idx="3">
                  <c:v>128463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BC-49B4-A136-7CCC3E7C985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100000"/>
                    <a:shade val="85000"/>
                    <a:satMod val="100000"/>
                    <a:lumMod val="100000"/>
                  </a:schemeClr>
                </a:gs>
                <a:gs pos="100000">
                  <a:schemeClr val="accent3">
                    <a:tint val="90000"/>
                    <a:shade val="100000"/>
                    <a:satMod val="150000"/>
                    <a:lumMod val="10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76200" dist="25400" dir="5400000" algn="ct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flat" dir="t">
                <a:rot lat="0" lon="0" rev="3600000"/>
              </a:lightRig>
            </a:scene3d>
            <a:sp3d prstMaterial="flat">
              <a:bevelT w="38100" h="44450" prst="angle"/>
              <a:contourClr>
                <a:scrgbClr r="0" g="0" b="0">
                  <a:shade val="35000"/>
                  <a:satMod val="160000"/>
                </a:scrgb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71BC-49B4-A136-7CCC3E7C985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65000"/>
                    <a:tint val="100000"/>
                    <a:shade val="85000"/>
                    <a:satMod val="100000"/>
                    <a:lumMod val="100000"/>
                  </a:schemeClr>
                </a:gs>
                <a:gs pos="100000">
                  <a:schemeClr val="accent3">
                    <a:shade val="65000"/>
                    <a:tint val="90000"/>
                    <a:shade val="100000"/>
                    <a:satMod val="150000"/>
                    <a:lumMod val="10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76200" dist="25400" dir="5400000" algn="ct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flat" dir="t">
                <a:rot lat="0" lon="0" rev="3600000"/>
              </a:lightRig>
            </a:scene3d>
            <a:sp3d prstMaterial="flat">
              <a:bevelT w="38100" h="44450" prst="angle"/>
              <a:contourClr>
                <a:scrgbClr r="0" g="0" b="0">
                  <a:shade val="35000"/>
                  <a:satMod val="160000"/>
                </a:scrgb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71BC-49B4-A136-7CCC3E7C985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31447536"/>
        <c:axId val="1831445616"/>
        <c:axId val="1412793248"/>
      </c:bar3DChart>
      <c:catAx>
        <c:axId val="1831447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31445616"/>
        <c:crosses val="autoZero"/>
        <c:auto val="1"/>
        <c:lblAlgn val="ctr"/>
        <c:lblOffset val="100"/>
        <c:noMultiLvlLbl val="0"/>
      </c:catAx>
      <c:valAx>
        <c:axId val="1831445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31447536"/>
        <c:crosses val="autoZero"/>
        <c:crossBetween val="between"/>
      </c:valAx>
      <c:serAx>
        <c:axId val="1412793248"/>
        <c:scaling>
          <c:orientation val="minMax"/>
        </c:scaling>
        <c:delete val="1"/>
        <c:axPos val="b"/>
        <c:majorTickMark val="none"/>
        <c:minorTickMark val="none"/>
        <c:tickLblPos val="nextTo"/>
        <c:crossAx val="1831445616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accent3">
            <a:lumMod val="50000"/>
            <a:alpha val="36000"/>
          </a:schemeClr>
        </a:gs>
        <a:gs pos="51000">
          <a:schemeClr val="accent3">
            <a:lumMod val="75000"/>
          </a:schemeClr>
        </a:gs>
        <a:gs pos="100000">
          <a:schemeClr val="accent3">
            <a:lumMod val="40000"/>
            <a:lumOff val="60000"/>
          </a:schemeClr>
        </a:gs>
      </a:gsLst>
      <a:lin ang="16200000" scaled="1"/>
      <a:tileRect/>
    </a:gradFill>
    <a:ln>
      <a:noFill/>
    </a:ln>
    <a:effectLst/>
  </c:spPr>
  <c:txPr>
    <a:bodyPr/>
    <a:lstStyle/>
    <a:p>
      <a:pPr>
        <a:defRPr>
          <a:solidFill>
            <a:schemeClr val="lt1"/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2872140982376844E-4"/>
          <c:y val="0.39589835257107248"/>
          <c:w val="0.79441435205214728"/>
          <c:h val="0.6030590041508675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31D8-47CF-B6AE-D1C0BEEF7E2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31D8-47CF-B6AE-D1C0BEEF7E2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8-31D8-47CF-B6AE-D1C0BEEF7E2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31D8-47CF-B6AE-D1C0BEEF7E2D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5B37-425F-AEF9-DF4012A11798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A-5B37-425F-AEF9-DF4012A11798}"/>
              </c:ext>
            </c:extLst>
          </c:dPt>
          <c:dPt>
            <c:idx val="6"/>
            <c:bubble3D val="0"/>
            <c:spPr>
              <a:solidFill>
                <a:srgbClr val="C040AE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7952-43F0-9472-B9570C001BEA}"/>
              </c:ext>
            </c:extLst>
          </c:dPt>
          <c:dLbls>
            <c:dLbl>
              <c:idx val="0"/>
              <c:layout>
                <c:manualLayout>
                  <c:x val="-1.3863892013498313E-2"/>
                  <c:y val="-0.1195690918669007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F30859A-C715-44A7-BC50-0D865ED3E257}" type="CATEGORYNAME">
                      <a:rPr lang="ru-RU" sz="1330" b="1" smtClean="0">
                        <a:solidFill>
                          <a:srgbClr val="7030A0"/>
                        </a:solidFill>
                      </a:rPr>
                      <a:pPr>
                        <a:defRPr sz="1330" b="1">
                          <a:solidFill>
                            <a:srgbClr val="7030A0"/>
                          </a:solidFill>
                        </a:defRPr>
                      </a:pPr>
                      <a:t>[ИМЯ КАТЕГОРИИ]</a:t>
                    </a:fld>
                    <a:r>
                      <a:rPr lang="ru-RU" sz="1330" b="1" dirty="0">
                        <a:solidFill>
                          <a:srgbClr val="7030A0"/>
                        </a:solidFill>
                      </a:rPr>
                      <a:t> </a:t>
                    </a:r>
                    <a:fld id="{6AE800DF-E32E-4A07-844F-6CB3F96D858C}" type="PERCENTAGE">
                      <a:rPr lang="ru-RU" sz="1330" b="1" baseline="0" smtClean="0">
                        <a:solidFill>
                          <a:srgbClr val="7030A0"/>
                        </a:solidFill>
                      </a:rPr>
                      <a:pPr>
                        <a:defRPr sz="1330" b="1">
                          <a:solidFill>
                            <a:srgbClr val="7030A0"/>
                          </a:solidFill>
                        </a:defRPr>
                      </a:pPr>
                      <a:t>[ПРОЦЕНТ]</a:t>
                    </a:fld>
                    <a:endParaRPr lang="ru-RU" sz="1330" b="1" dirty="0">
                      <a:solidFill>
                        <a:srgbClr val="7030A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81397508003807206"/>
                      <c:h val="2.922488383570113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1D8-47CF-B6AE-D1C0BEEF7E2D}"/>
                </c:ext>
              </c:extLst>
            </c:dLbl>
            <c:dLbl>
              <c:idx val="1"/>
              <c:layout>
                <c:manualLayout>
                  <c:x val="-6.2271206483804978E-2"/>
                  <c:y val="-0.1529369610254600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6586C45-4EF8-4EF8-BD34-58D2BFAB91F6}" type="CATEGORYNAME">
                      <a:rPr lang="ru-RU" sz="1330" b="1" smtClean="0">
                        <a:solidFill>
                          <a:srgbClr val="7030A0"/>
                        </a:solidFill>
                      </a:rPr>
                      <a:pPr>
                        <a:defRPr sz="1330" b="1">
                          <a:solidFill>
                            <a:srgbClr val="7030A0"/>
                          </a:solidFill>
                        </a:defRPr>
                      </a:pPr>
                      <a:t>[ИМЯ КАТЕГОРИИ]</a:t>
                    </a:fld>
                    <a:fld id="{9C0F7E19-FFFD-4F3A-806A-51C1CF1BEF40}" type="PERCENTAGE">
                      <a:rPr lang="ru-RU" sz="1330" b="1" baseline="0" smtClean="0">
                        <a:solidFill>
                          <a:srgbClr val="7030A0"/>
                        </a:solidFill>
                      </a:rPr>
                      <a:pPr>
                        <a:defRPr sz="1330" b="1">
                          <a:solidFill>
                            <a:srgbClr val="7030A0"/>
                          </a:solidFill>
                        </a:defRPr>
                      </a:pPr>
                      <a:t>[ПРОЦЕНТ]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9935104265812922"/>
                      <c:h val="2.75982990157289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1D8-47CF-B6AE-D1C0BEEF7E2D}"/>
                </c:ext>
              </c:extLst>
            </c:dLbl>
            <c:dLbl>
              <c:idx val="2"/>
              <c:layout>
                <c:manualLayout>
                  <c:x val="-0.18864483285743128"/>
                  <c:y val="-0.1724016790892001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2675AA4-4DA0-4790-A9AD-EA08AF098FD3}" type="CATEGORYNAME">
                      <a:rPr lang="ru-RU" sz="1330" b="1" smtClean="0">
                        <a:solidFill>
                          <a:srgbClr val="7030A0"/>
                        </a:solidFill>
                      </a:rPr>
                      <a:pPr algn="ctr">
                        <a:defRPr sz="1330" b="1">
                          <a:solidFill>
                            <a:srgbClr val="7030A0"/>
                          </a:solidFill>
                        </a:defRPr>
                      </a:pPr>
                      <a:t>[ИМЯ КАТЕГОРИИ]</a:t>
                    </a:fld>
                    <a:r>
                      <a:rPr lang="ru-RU" sz="1330" b="1" dirty="0">
                        <a:solidFill>
                          <a:srgbClr val="7030A0"/>
                        </a:solidFill>
                      </a:rPr>
                      <a:t> </a:t>
                    </a:r>
                    <a:fld id="{B3EC310E-C760-4246-AB3B-C8CF7369E411}" type="PERCENTAGE">
                      <a:rPr lang="ru-RU" sz="1330" b="1" baseline="0" smtClean="0">
                        <a:solidFill>
                          <a:srgbClr val="7030A0"/>
                        </a:solidFill>
                      </a:rPr>
                      <a:pPr algn="ctr">
                        <a:defRPr sz="1330" b="1">
                          <a:solidFill>
                            <a:srgbClr val="7030A0"/>
                          </a:solidFill>
                        </a:defRPr>
                      </a:pPr>
                      <a:t>[ПРОЦЕНТ]</a:t>
                    </a:fld>
                    <a:endParaRPr lang="ru-RU" sz="1330" b="1" dirty="0">
                      <a:solidFill>
                        <a:srgbClr val="7030A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330" b="1" i="0" u="none" strike="noStrike" kern="1200" spc="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8395604395604384"/>
                      <c:h val="0.1133264787164583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31D8-47CF-B6AE-D1C0BEEF7E2D}"/>
                </c:ext>
              </c:extLst>
            </c:dLbl>
            <c:dLbl>
              <c:idx val="3"/>
              <c:layout>
                <c:manualLayout>
                  <c:x val="1.7764125638141386E-3"/>
                  <c:y val="-0.5116440176754528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4EE7723-0F21-4C7C-B1E8-776CFB73A7FF}" type="CATEGORYNAME">
                      <a:rPr lang="ru-RU" sz="1330" b="1" smtClean="0">
                        <a:solidFill>
                          <a:srgbClr val="7030A0"/>
                        </a:solidFill>
                      </a:rPr>
                      <a:pPr>
                        <a:defRPr sz="1330" b="1">
                          <a:solidFill>
                            <a:srgbClr val="7030A0"/>
                          </a:solidFill>
                        </a:defRPr>
                      </a:pPr>
                      <a:t>[ИМЯ КАТЕГОРИИ]</a:t>
                    </a:fld>
                    <a:r>
                      <a:rPr lang="ru-RU" sz="1330" b="1" dirty="0">
                        <a:solidFill>
                          <a:srgbClr val="7030A0"/>
                        </a:solidFill>
                      </a:rPr>
                      <a:t> </a:t>
                    </a:r>
                    <a:fld id="{46E74C6C-127F-4B4A-B8D8-68B639CC99EE}" type="PERCENTAGE">
                      <a:rPr lang="ru-RU" sz="1330" b="1" baseline="0" smtClean="0">
                        <a:solidFill>
                          <a:srgbClr val="7030A0"/>
                        </a:solidFill>
                      </a:rPr>
                      <a:pPr>
                        <a:defRPr sz="1330" b="1">
                          <a:solidFill>
                            <a:srgbClr val="7030A0"/>
                          </a:solidFill>
                        </a:defRPr>
                      </a:pPr>
                      <a:t>[ПРОЦЕНТ]</a:t>
                    </a:fld>
                    <a:endParaRPr lang="ru-RU" sz="1330" b="1" dirty="0">
                      <a:solidFill>
                        <a:srgbClr val="7030A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99822358743618589"/>
                      <c:h val="3.64130356245941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31D8-47CF-B6AE-D1C0BEEF7E2D}"/>
                </c:ext>
              </c:extLst>
            </c:dLbl>
            <c:dLbl>
              <c:idx val="4"/>
              <c:layout>
                <c:manualLayout>
                  <c:x val="0"/>
                  <c:y val="-0.4198817753749640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8D7445F-51A7-48DF-A377-DD6031FF26EA}" type="CATEGORYNAME">
                      <a:rPr lang="ru-RU" sz="1330" b="1" smtClean="0">
                        <a:solidFill>
                          <a:srgbClr val="7030A0"/>
                        </a:solidFill>
                      </a:rPr>
                      <a:pPr>
                        <a:defRPr sz="1330" b="1">
                          <a:solidFill>
                            <a:srgbClr val="7030A0"/>
                          </a:solidFill>
                        </a:defRPr>
                      </a:pPr>
                      <a:t>[ИМЯ КАТЕГОРИИ]</a:t>
                    </a:fld>
                    <a:r>
                      <a:rPr lang="ru-RU" sz="1330" b="1" baseline="0" dirty="0">
                        <a:solidFill>
                          <a:srgbClr val="7030A0"/>
                        </a:solidFill>
                      </a:rPr>
                      <a:t> </a:t>
                    </a:r>
                    <a:fld id="{9BCE9031-E494-4370-BC08-4FD0D668853F}" type="PERCENTAGE">
                      <a:rPr lang="ru-RU" sz="1330" b="1" baseline="0" smtClean="0">
                        <a:solidFill>
                          <a:srgbClr val="7030A0"/>
                        </a:solidFill>
                      </a:rPr>
                      <a:pPr>
                        <a:defRPr sz="1330" b="1">
                          <a:solidFill>
                            <a:srgbClr val="7030A0"/>
                          </a:solidFill>
                        </a:defRPr>
                      </a:pPr>
                      <a:t>[ПРОЦЕНТ]</a:t>
                    </a:fld>
                    <a:endParaRPr lang="ru-RU" sz="1330" b="1" baseline="0" dirty="0">
                      <a:solidFill>
                        <a:srgbClr val="7030A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"/>
                      <c:h val="3.47862318539125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B37-425F-AEF9-DF4012A11798}"/>
                </c:ext>
              </c:extLst>
            </c:dLbl>
            <c:dLbl>
              <c:idx val="5"/>
              <c:layout>
                <c:manualLayout>
                  <c:x val="0"/>
                  <c:y val="-0.2711154969370985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0C0D607-4AD3-457C-AE66-43BFA58DB887}" type="CATEGORYNAME">
                      <a:rPr lang="ru-RU" sz="1330" b="1" smtClean="0">
                        <a:solidFill>
                          <a:srgbClr val="7030A0"/>
                        </a:solidFill>
                      </a:rPr>
                      <a:pPr>
                        <a:defRPr sz="1330" b="1">
                          <a:solidFill>
                            <a:srgbClr val="7030A0"/>
                          </a:solidFill>
                        </a:defRPr>
                      </a:pPr>
                      <a:t>[ИМЯ КАТЕГОРИИ]</a:t>
                    </a:fld>
                    <a:r>
                      <a:rPr lang="ru-RU" sz="1330" b="1" dirty="0">
                        <a:solidFill>
                          <a:srgbClr val="7030A0"/>
                        </a:solidFill>
                      </a:rPr>
                      <a:t> </a:t>
                    </a:r>
                    <a:fld id="{49B23E44-FB3C-4931-A57C-6A1028B23F56}" type="PERCENTAGE">
                      <a:rPr lang="ru-RU" sz="1330" b="1" baseline="0" smtClean="0">
                        <a:solidFill>
                          <a:srgbClr val="7030A0"/>
                        </a:solidFill>
                      </a:rPr>
                      <a:pPr>
                        <a:defRPr sz="1330" b="1">
                          <a:solidFill>
                            <a:srgbClr val="7030A0"/>
                          </a:solidFill>
                        </a:defRPr>
                      </a:pPr>
                      <a:t>[ПРОЦЕНТ]</a:t>
                    </a:fld>
                    <a:endParaRPr lang="ru-RU" sz="1330" b="1" dirty="0">
                      <a:solidFill>
                        <a:srgbClr val="7030A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9991208791208791"/>
                      <c:h val="2.413625039903766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5B37-425F-AEF9-DF4012A11798}"/>
                </c:ext>
              </c:extLst>
            </c:dLbl>
            <c:dLbl>
              <c:idx val="6"/>
              <c:layout>
                <c:manualLayout>
                  <c:x val="2.7472527472527475E-3"/>
                  <c:y val="-0.1487659500118014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27B146A-D59B-4A7A-B753-3CB03F0BF0AC}" type="CATEGORYNAME">
                      <a:rPr lang="ru-RU" sz="1330" b="1" smtClean="0">
                        <a:solidFill>
                          <a:srgbClr val="7030A0"/>
                        </a:solidFill>
                      </a:rPr>
                      <a:pPr>
                        <a:defRPr sz="1330" b="1">
                          <a:solidFill>
                            <a:srgbClr val="7030A0"/>
                          </a:solidFill>
                        </a:defRPr>
                      </a:pPr>
                      <a:t>[ИМЯ КАТЕГОРИИ]</a:t>
                    </a:fld>
                    <a:r>
                      <a:rPr lang="ru-RU" sz="1330" b="1" dirty="0">
                        <a:solidFill>
                          <a:srgbClr val="7030A0"/>
                        </a:solidFill>
                      </a:rPr>
                      <a:t> </a:t>
                    </a:r>
                    <a:fld id="{BB92EF49-065F-411C-9C39-77586F749255}" type="PERCENTAGE">
                      <a:rPr lang="ru-RU" sz="1330" b="1" baseline="0" smtClean="0">
                        <a:solidFill>
                          <a:srgbClr val="7030A0"/>
                        </a:solidFill>
                      </a:rPr>
                      <a:pPr>
                        <a:defRPr sz="1330" b="1">
                          <a:solidFill>
                            <a:srgbClr val="7030A0"/>
                          </a:solidFill>
                        </a:defRPr>
                      </a:pPr>
                      <a:t>[ПРОЦЕНТ]</a:t>
                    </a:fld>
                    <a:endParaRPr lang="ru-RU" sz="1330" b="1" dirty="0">
                      <a:solidFill>
                        <a:srgbClr val="7030A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83974358974358976"/>
                      <c:h val="1.92562769884118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7952-43F0-9472-B9570C001B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  <a:headEnd type="triangle"/>
                  <a:tailEnd type="none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Лист1!$A$3:$A$9</c:f>
              <c:strCache>
                <c:ptCount val="7"/>
                <c:pt idx="0">
                  <c:v>Содержание и обеспечение деятельности МО</c:v>
                </c:pt>
                <c:pt idx="1">
                  <c:v>Нац. экономика (трудоустройство) </c:v>
                </c:pt>
                <c:pt idx="2">
                  <c:v>Благоустройство территории</c:v>
                </c:pt>
                <c:pt idx="3">
                  <c:v>Охрана окружающей среды, защита населения и территории от ЧС</c:v>
                </c:pt>
                <c:pt idx="4">
                  <c:v>Образование, в т.ч. мероприятия по ВПВ, по профилактике ДДТ</c:v>
                </c:pt>
                <c:pt idx="5">
                  <c:v>Организация и проведение досуговых мероприятий для населения</c:v>
                </c:pt>
                <c:pt idx="6">
                  <c:v>Средства массовой информации</c:v>
                </c:pt>
              </c:strCache>
            </c:strRef>
          </c:cat>
          <c:val>
            <c:numRef>
              <c:f>Лист1!$D$3:$D$9</c:f>
              <c:numCache>
                <c:formatCode>#,##0.00</c:formatCode>
                <c:ptCount val="7"/>
                <c:pt idx="0">
                  <c:v>11236.8</c:v>
                </c:pt>
                <c:pt idx="1">
                  <c:v>1150</c:v>
                </c:pt>
                <c:pt idx="2">
                  <c:v>54228</c:v>
                </c:pt>
                <c:pt idx="3">
                  <c:v>1172</c:v>
                </c:pt>
                <c:pt idx="4">
                  <c:v>1852.6</c:v>
                </c:pt>
                <c:pt idx="5">
                  <c:v>8002</c:v>
                </c:pt>
                <c:pt idx="6">
                  <c:v>5408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D8-47CF-B6AE-D1C0BEEF7E2D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Численность детей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495754207194688"/>
          <c:y val="0.18627416463763388"/>
          <c:w val="0.83563069322217076"/>
          <c:h val="0.7080623323808923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>
              <a:outerShdw blurRad="76200" dist="25400" dir="5400000" algn="ct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flat" dir="t">
                <a:rot lat="0" lon="0" rev="3600000"/>
              </a:lightRig>
            </a:scene3d>
            <a:sp3d prstMaterial="flat">
              <a:bevelT w="38100" h="44450" prst="angle"/>
              <a:contourClr>
                <a:scrgbClr r="0" g="0" b="0">
                  <a:shade val="35000"/>
                  <a:satMod val="160000"/>
                </a:scrgb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24455</c:v>
                </c:pt>
                <c:pt idx="1">
                  <c:v>25066</c:v>
                </c:pt>
                <c:pt idx="2">
                  <c:v>25693</c:v>
                </c:pt>
                <c:pt idx="3">
                  <c:v>26335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58-493A-BC88-E081E97B081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100000"/>
                    <a:shade val="85000"/>
                    <a:satMod val="100000"/>
                    <a:lumMod val="100000"/>
                  </a:schemeClr>
                </a:gs>
                <a:gs pos="100000">
                  <a:schemeClr val="accent3">
                    <a:tint val="90000"/>
                    <a:shade val="100000"/>
                    <a:satMod val="150000"/>
                    <a:lumMod val="10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76200" dist="25400" dir="5400000" algn="ct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flat" dir="t">
                <a:rot lat="0" lon="0" rev="3600000"/>
              </a:lightRig>
            </a:scene3d>
            <a:sp3d prstMaterial="flat">
              <a:bevelT w="38100" h="44450" prst="angle"/>
              <a:contourClr>
                <a:scrgbClr r="0" g="0" b="0">
                  <a:shade val="35000"/>
                  <a:satMod val="160000"/>
                </a:scrgb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EB58-493A-BC88-E081E97B081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65000"/>
                    <a:tint val="100000"/>
                    <a:shade val="85000"/>
                    <a:satMod val="100000"/>
                    <a:lumMod val="100000"/>
                  </a:schemeClr>
                </a:gs>
                <a:gs pos="100000">
                  <a:schemeClr val="accent3">
                    <a:shade val="65000"/>
                    <a:tint val="90000"/>
                    <a:shade val="100000"/>
                    <a:satMod val="150000"/>
                    <a:lumMod val="10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76200" dist="25400" dir="5400000" algn="ct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flat" dir="t">
                <a:rot lat="0" lon="0" rev="3600000"/>
              </a:lightRig>
            </a:scene3d>
            <a:sp3d prstMaterial="flat">
              <a:bevelT w="38100" h="44450" prst="angle"/>
              <a:contourClr>
                <a:scrgbClr r="0" g="0" b="0">
                  <a:shade val="35000"/>
                  <a:satMod val="160000"/>
                </a:scrgb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EB58-493A-BC88-E081E97B081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31447536"/>
        <c:axId val="1831445616"/>
        <c:axId val="1412793248"/>
      </c:bar3DChart>
      <c:catAx>
        <c:axId val="1831447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31445616"/>
        <c:crosses val="autoZero"/>
        <c:auto val="1"/>
        <c:lblAlgn val="ctr"/>
        <c:lblOffset val="100"/>
        <c:noMultiLvlLbl val="0"/>
      </c:catAx>
      <c:valAx>
        <c:axId val="1831445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31447536"/>
        <c:crosses val="autoZero"/>
        <c:crossBetween val="between"/>
      </c:valAx>
      <c:serAx>
        <c:axId val="1412793248"/>
        <c:scaling>
          <c:orientation val="minMax"/>
        </c:scaling>
        <c:delete val="1"/>
        <c:axPos val="b"/>
        <c:majorTickMark val="none"/>
        <c:minorTickMark val="none"/>
        <c:tickLblPos val="nextTo"/>
        <c:crossAx val="1831445616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accent3">
            <a:lumMod val="50000"/>
            <a:alpha val="36000"/>
          </a:schemeClr>
        </a:gs>
        <a:gs pos="48000">
          <a:schemeClr val="accent3">
            <a:lumMod val="75000"/>
          </a:schemeClr>
        </a:gs>
        <a:gs pos="100000">
          <a:schemeClr val="accent3">
            <a:lumMod val="40000"/>
            <a:lumOff val="60000"/>
          </a:schemeClr>
        </a:gs>
      </a:gsLst>
      <a:lin ang="16200000" scaled="1"/>
      <a:tileRect/>
    </a:gradFill>
    <a:ln>
      <a:noFill/>
    </a:ln>
    <a:effectLst/>
  </c:spPr>
  <c:txPr>
    <a:bodyPr/>
    <a:lstStyle/>
    <a:p>
      <a:pPr>
        <a:defRPr>
          <a:solidFill>
            <a:schemeClr val="lt1"/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ru-RU" sz="1500" dirty="0"/>
              <a:t>Сумма средств на благоустройство</a:t>
            </a:r>
          </a:p>
        </c:rich>
      </c:tx>
      <c:layout>
        <c:manualLayout>
          <c:xMode val="edge"/>
          <c:yMode val="edge"/>
          <c:x val="0.18028268742415826"/>
          <c:y val="4.44737003687691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495754207194688"/>
          <c:y val="0.18627416463763388"/>
          <c:w val="0.83563069322217076"/>
          <c:h val="0.7080623323808923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C040AE"/>
            </a:solidFill>
            <a:ln>
              <a:noFill/>
            </a:ln>
            <a:effectLst>
              <a:outerShdw blurRad="76200" dist="25400" dir="5400000" algn="ct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flat" dir="t">
                <a:rot lat="0" lon="0" rev="3600000"/>
              </a:lightRig>
            </a:scene3d>
            <a:sp3d prstMaterial="flat">
              <a:bevelT w="38100" h="44450" prst="angle"/>
              <a:contourClr>
                <a:scrgbClr r="0" g="0" b="0">
                  <a:shade val="35000"/>
                  <a:satMod val="160000"/>
                </a:scrgb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86636.800000000003</c:v>
                </c:pt>
                <c:pt idx="1">
                  <c:v>54618</c:v>
                </c:pt>
                <c:pt idx="2">
                  <c:v>55228</c:v>
                </c:pt>
                <c:pt idx="3">
                  <c:v>53488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A2-40FC-8A16-56DA64C83B5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100000"/>
                    <a:shade val="85000"/>
                    <a:satMod val="100000"/>
                    <a:lumMod val="100000"/>
                  </a:schemeClr>
                </a:gs>
                <a:gs pos="100000">
                  <a:schemeClr val="accent3">
                    <a:tint val="90000"/>
                    <a:shade val="100000"/>
                    <a:satMod val="150000"/>
                    <a:lumMod val="10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76200" dist="25400" dir="5400000" algn="ct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flat" dir="t">
                <a:rot lat="0" lon="0" rev="3600000"/>
              </a:lightRig>
            </a:scene3d>
            <a:sp3d prstMaterial="flat">
              <a:bevelT w="38100" h="44450" prst="angle"/>
              <a:contourClr>
                <a:scrgbClr r="0" g="0" b="0">
                  <a:shade val="35000"/>
                  <a:satMod val="160000"/>
                </a:scrgb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7BA2-40FC-8A16-56DA64C83B5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65000"/>
                    <a:tint val="100000"/>
                    <a:shade val="85000"/>
                    <a:satMod val="100000"/>
                    <a:lumMod val="100000"/>
                  </a:schemeClr>
                </a:gs>
                <a:gs pos="100000">
                  <a:schemeClr val="accent3">
                    <a:shade val="65000"/>
                    <a:tint val="90000"/>
                    <a:shade val="100000"/>
                    <a:satMod val="150000"/>
                    <a:lumMod val="10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76200" dist="25400" dir="5400000" algn="ct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flat" dir="t">
                <a:rot lat="0" lon="0" rev="3600000"/>
              </a:lightRig>
            </a:scene3d>
            <a:sp3d prstMaterial="flat">
              <a:bevelT w="38100" h="44450" prst="angle"/>
              <a:contourClr>
                <a:scrgbClr r="0" g="0" b="0">
                  <a:shade val="35000"/>
                  <a:satMod val="160000"/>
                </a:scrgb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7BA2-40FC-8A16-56DA64C83B5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31447536"/>
        <c:axId val="1831445616"/>
        <c:axId val="1412793248"/>
      </c:bar3DChart>
      <c:catAx>
        <c:axId val="1831447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31445616"/>
        <c:crosses val="autoZero"/>
        <c:auto val="1"/>
        <c:lblAlgn val="ctr"/>
        <c:lblOffset val="100"/>
        <c:noMultiLvlLbl val="0"/>
      </c:catAx>
      <c:valAx>
        <c:axId val="1831445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31447536"/>
        <c:crosses val="autoZero"/>
        <c:crossBetween val="between"/>
      </c:valAx>
      <c:serAx>
        <c:axId val="1412793248"/>
        <c:scaling>
          <c:orientation val="minMax"/>
        </c:scaling>
        <c:delete val="1"/>
        <c:axPos val="b"/>
        <c:majorTickMark val="none"/>
        <c:minorTickMark val="none"/>
        <c:tickLblPos val="nextTo"/>
        <c:crossAx val="1831445616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accent3">
            <a:lumMod val="50000"/>
            <a:alpha val="36000"/>
          </a:schemeClr>
        </a:gs>
        <a:gs pos="48000">
          <a:schemeClr val="accent3">
            <a:lumMod val="75000"/>
          </a:schemeClr>
        </a:gs>
        <a:gs pos="100000">
          <a:schemeClr val="accent3">
            <a:lumMod val="40000"/>
            <a:lumOff val="60000"/>
          </a:schemeClr>
        </a:gs>
      </a:gsLst>
      <a:lin ang="16200000" scaled="1"/>
      <a:tileRect/>
    </a:gradFill>
    <a:ln>
      <a:noFill/>
    </a:ln>
    <a:effectLst/>
  </c:spPr>
  <c:txPr>
    <a:bodyPr/>
    <a:lstStyle/>
    <a:p>
      <a:pPr>
        <a:defRPr>
          <a:solidFill>
            <a:schemeClr val="lt1"/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/>
              <a:t>Численность граждан, принявших участие в досуговых мероприятиях</a:t>
            </a:r>
          </a:p>
        </c:rich>
      </c:tx>
      <c:layout>
        <c:manualLayout>
          <c:xMode val="edge"/>
          <c:yMode val="edge"/>
          <c:x val="0.22118249170624965"/>
          <c:y val="7.777380475101763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495754207194688"/>
          <c:y val="0.18627416463763388"/>
          <c:w val="0.83563069322217076"/>
          <c:h val="0.7080623323808923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65000"/>
                    <a:tint val="100000"/>
                    <a:shade val="85000"/>
                    <a:satMod val="100000"/>
                    <a:lumMod val="100000"/>
                  </a:schemeClr>
                </a:gs>
                <a:gs pos="100000">
                  <a:schemeClr val="accent3">
                    <a:tint val="65000"/>
                    <a:tint val="90000"/>
                    <a:shade val="100000"/>
                    <a:satMod val="150000"/>
                    <a:lumMod val="10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76200" dist="25400" dir="5400000" algn="ct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flat" dir="t">
                <a:rot lat="0" lon="0" rev="3600000"/>
              </a:lightRig>
            </a:scene3d>
            <a:sp3d prstMaterial="flat">
              <a:bevelT w="38100" h="44450" prst="angle"/>
              <a:contourClr>
                <a:scrgbClr r="0" g="0" b="0">
                  <a:shade val="35000"/>
                  <a:satMod val="160000"/>
                </a:scrgb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30101</c:v>
                </c:pt>
                <c:pt idx="1">
                  <c:v>40000</c:v>
                </c:pt>
                <c:pt idx="2">
                  <c:v>42000</c:v>
                </c:pt>
                <c:pt idx="3">
                  <c:v>44000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5D-488C-BCB8-BE18A3205A7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100000"/>
                    <a:shade val="85000"/>
                    <a:satMod val="100000"/>
                    <a:lumMod val="100000"/>
                  </a:schemeClr>
                </a:gs>
                <a:gs pos="100000">
                  <a:schemeClr val="accent3">
                    <a:tint val="90000"/>
                    <a:shade val="100000"/>
                    <a:satMod val="150000"/>
                    <a:lumMod val="10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76200" dist="25400" dir="5400000" algn="ct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flat" dir="t">
                <a:rot lat="0" lon="0" rev="3600000"/>
              </a:lightRig>
            </a:scene3d>
            <a:sp3d prstMaterial="flat">
              <a:bevelT w="38100" h="44450" prst="angle"/>
              <a:contourClr>
                <a:scrgbClr r="0" g="0" b="0">
                  <a:shade val="35000"/>
                  <a:satMod val="160000"/>
                </a:scrgb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BD5D-488C-BCB8-BE18A3205A7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65000"/>
                    <a:tint val="100000"/>
                    <a:shade val="85000"/>
                    <a:satMod val="100000"/>
                    <a:lumMod val="100000"/>
                  </a:schemeClr>
                </a:gs>
                <a:gs pos="100000">
                  <a:schemeClr val="accent3">
                    <a:shade val="65000"/>
                    <a:tint val="90000"/>
                    <a:shade val="100000"/>
                    <a:satMod val="150000"/>
                    <a:lumMod val="10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76200" dist="25400" dir="5400000" algn="ct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flat" dir="t">
                <a:rot lat="0" lon="0" rev="3600000"/>
              </a:lightRig>
            </a:scene3d>
            <a:sp3d prstMaterial="flat">
              <a:bevelT w="38100" h="44450" prst="angle"/>
              <a:contourClr>
                <a:scrgbClr r="0" g="0" b="0">
                  <a:shade val="35000"/>
                  <a:satMod val="160000"/>
                </a:scrgb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BD5D-488C-BCB8-BE18A3205A7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31447536"/>
        <c:axId val="1831445616"/>
        <c:axId val="1412793248"/>
      </c:bar3DChart>
      <c:catAx>
        <c:axId val="1831447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31445616"/>
        <c:crosses val="autoZero"/>
        <c:auto val="1"/>
        <c:lblAlgn val="ctr"/>
        <c:lblOffset val="100"/>
        <c:noMultiLvlLbl val="0"/>
      </c:catAx>
      <c:valAx>
        <c:axId val="1831445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31447536"/>
        <c:crosses val="autoZero"/>
        <c:crossBetween val="between"/>
      </c:valAx>
      <c:serAx>
        <c:axId val="1412793248"/>
        <c:scaling>
          <c:orientation val="minMax"/>
        </c:scaling>
        <c:delete val="1"/>
        <c:axPos val="b"/>
        <c:majorTickMark val="none"/>
        <c:minorTickMark val="none"/>
        <c:tickLblPos val="nextTo"/>
        <c:crossAx val="1831445616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accent3">
            <a:lumMod val="50000"/>
            <a:alpha val="36000"/>
          </a:schemeClr>
        </a:gs>
        <a:gs pos="48000">
          <a:schemeClr val="accent3">
            <a:lumMod val="75000"/>
          </a:schemeClr>
        </a:gs>
        <a:gs pos="100000">
          <a:schemeClr val="accent3">
            <a:lumMod val="40000"/>
            <a:lumOff val="60000"/>
          </a:schemeClr>
        </a:gs>
      </a:gsLst>
      <a:lin ang="16200000" scaled="1"/>
      <a:tileRect/>
    </a:gradFill>
    <a:ln>
      <a:noFill/>
    </a:ln>
    <a:effectLst/>
  </c:spPr>
  <c:txPr>
    <a:bodyPr/>
    <a:lstStyle/>
    <a:p>
      <a:pPr>
        <a:defRPr>
          <a:solidFill>
            <a:schemeClr val="lt1"/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31D8-47CF-B6AE-D1C0BEEF7E2D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31D8-47CF-B6AE-D1C0BEEF7E2D}"/>
              </c:ext>
            </c:extLst>
          </c:dPt>
          <c:dPt>
            <c:idx val="2"/>
            <c:bubble3D val="0"/>
            <c:spPr>
              <a:solidFill>
                <a:srgbClr val="C040AE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8-31D8-47CF-B6AE-D1C0BEEF7E2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31D8-47CF-B6AE-D1C0BEEF7E2D}"/>
              </c:ext>
            </c:extLst>
          </c:dPt>
          <c:dLbls>
            <c:dLbl>
              <c:idx val="0"/>
              <c:layout>
                <c:manualLayout>
                  <c:x val="-2.7216694067087769E-2"/>
                  <c:y val="1.11459048116169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8D0555B-80FE-4A46-B457-99870281DBCC}" type="CATEGORYNAME">
                      <a:rPr lang="ru-RU" sz="120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pPr>
                        <a:defRPr sz="1200">
                          <a:solidFill>
                            <a:schemeClr val="tx2">
                              <a:lumMod val="75000"/>
                            </a:schemeClr>
                          </a:solidFill>
                        </a:defRPr>
                      </a:pPr>
                      <a:t>[ИМЯ КАТЕГОРИИ]</a:t>
                    </a:fld>
                    <a:r>
                      <a:rPr lang="ru-RU" sz="1200" baseline="0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; </a:t>
                    </a:r>
                    <a:fld id="{D8D2F3E8-F416-4C1C-9D99-16FA723ACC3D}" type="PERCENTAGE">
                      <a:rPr lang="ru-RU" sz="1200" baseline="0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pPr>
                        <a:defRPr sz="1200">
                          <a:solidFill>
                            <a:schemeClr val="tx2">
                              <a:lumMod val="75000"/>
                            </a:schemeClr>
                          </a:solidFill>
                        </a:defRPr>
                      </a:pPr>
                      <a:t>[ПРОЦЕНТ]</a:t>
                    </a:fld>
                    <a:endParaRPr lang="ru-RU" sz="1200" baseline="0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81931991834354034"/>
                      <c:h val="0.1259921533586562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1D8-47CF-B6AE-D1C0BEEF7E2D}"/>
                </c:ext>
              </c:extLst>
            </c:dLbl>
            <c:dLbl>
              <c:idx val="1"/>
              <c:layout>
                <c:manualLayout>
                  <c:x val="-0.28315393268149175"/>
                  <c:y val="-0.3002502825558904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E99662A-DBBE-4C5E-8CA9-6ED73A8ABBD5}" type="CATEGORYNAME">
                      <a:rPr lang="ru-RU" sz="120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pPr>
                        <a:defRPr sz="1200">
                          <a:solidFill>
                            <a:schemeClr val="tx2">
                              <a:lumMod val="75000"/>
                            </a:schemeClr>
                          </a:solidFill>
                        </a:defRPr>
                      </a:pPr>
                      <a:t>[ИМЯ КАТЕГОРИИ]</a:t>
                    </a:fld>
                    <a:r>
                      <a:rPr lang="ru-RU" sz="1200" baseline="0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; </a:t>
                    </a:r>
                    <a:fld id="{A340081D-9FCE-416F-A516-1D3A1C16F5DC}" type="PERCENTAGE">
                      <a:rPr lang="ru-RU" sz="1200" baseline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pPr>
                        <a:defRPr sz="1200">
                          <a:solidFill>
                            <a:schemeClr val="tx2">
                              <a:lumMod val="75000"/>
                            </a:schemeClr>
                          </a:solidFill>
                        </a:defRPr>
                      </a:pPr>
                      <a:t>[ПРОЦЕНТ]</a:t>
                    </a:fld>
                    <a:endParaRPr lang="ru-RU" sz="1200" baseline="0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1441002566986818"/>
                      <c:h val="0.1196105830263279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1D8-47CF-B6AE-D1C0BEEF7E2D}"/>
                </c:ext>
              </c:extLst>
            </c:dLbl>
            <c:dLbl>
              <c:idx val="2"/>
              <c:layout>
                <c:manualLayout>
                  <c:x val="1.8315018315018316E-2"/>
                  <c:y val="0.1336430245150351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7F58C44-37AD-456C-B15A-9C7814BED919}" type="CATEGORYNAME">
                      <a:rPr lang="ru-RU" sz="120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pPr>
                        <a:defRPr sz="1200">
                          <a:solidFill>
                            <a:schemeClr val="tx2">
                              <a:lumMod val="75000"/>
                            </a:schemeClr>
                          </a:solidFill>
                        </a:defRPr>
                      </a:pPr>
                      <a:t>[ИМЯ КАТЕГОРИИ]</a:t>
                    </a:fld>
                    <a:r>
                      <a:rPr lang="ru-RU" sz="1200" baseline="0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; </a:t>
                    </a:r>
                    <a:fld id="{67F3AAFB-5631-4AC4-B9F1-F9C4D64B494D}" type="PERCENTAGE">
                      <a:rPr lang="ru-RU" sz="1200" baseline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pPr>
                        <a:defRPr sz="1200">
                          <a:solidFill>
                            <a:schemeClr val="tx2">
                              <a:lumMod val="75000"/>
                            </a:schemeClr>
                          </a:solidFill>
                        </a:defRPr>
                      </a:pPr>
                      <a:t>[ПРОЦЕНТ]</a:t>
                    </a:fld>
                    <a:endParaRPr lang="ru-RU" sz="1200" baseline="0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4237316489284995"/>
                      <c:h val="9.643990525564902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31D8-47CF-B6AE-D1C0BEEF7E2D}"/>
                </c:ext>
              </c:extLst>
            </c:dLbl>
            <c:dLbl>
              <c:idx val="3"/>
              <c:layout>
                <c:manualLayout>
                  <c:x val="0.27255386345937527"/>
                  <c:y val="9.428181758866080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0A4739D-4FE2-4D99-8B35-C2D405519DB0}" type="CATEGORYNAME">
                      <a:rPr lang="en-US" sz="120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pPr>
                        <a:defRPr sz="1200">
                          <a:solidFill>
                            <a:schemeClr val="tx2">
                              <a:lumMod val="75000"/>
                            </a:schemeClr>
                          </a:solidFill>
                        </a:defRPr>
                      </a:pPr>
                      <a:t>[ИМЯ КАТЕГОРИИ]</a:t>
                    </a:fld>
                    <a:r>
                      <a:rPr lang="en-US" sz="1200" baseline="0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; </a:t>
                    </a:r>
                    <a:fld id="{5131934C-4BBC-4EF0-8D18-9C858F67534E}" type="PERCENTAGE">
                      <a:rPr lang="en-US" sz="1200" baseline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pPr>
                        <a:defRPr sz="1200">
                          <a:solidFill>
                            <a:schemeClr val="tx2">
                              <a:lumMod val="75000"/>
                            </a:schemeClr>
                          </a:solidFill>
                        </a:defRPr>
                      </a:pPr>
                      <a:t>[ПРОЦЕНТ]</a:t>
                    </a:fld>
                    <a:endParaRPr lang="en-US" sz="1200" baseline="0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548892533483937"/>
                      <c:h val="0.2305303030303030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31D8-47CF-B6AE-D1C0BEEF7E2D}"/>
                </c:ext>
              </c:extLst>
            </c:dLbl>
            <c:spPr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Лист1!$A$3:$A$6</c:f>
              <c:strCache>
                <c:ptCount val="3"/>
                <c:pt idx="0">
                  <c:v>Налоговые и неналоговые доходы</c:v>
                </c:pt>
                <c:pt idx="1">
                  <c:v>Дотации</c:v>
                </c:pt>
                <c:pt idx="2">
                  <c:v>Субвенции</c:v>
                </c:pt>
              </c:strCache>
            </c:strRef>
          </c:cat>
          <c:val>
            <c:numRef>
              <c:f>Лист1!$B$3:$B$6</c:f>
              <c:numCache>
                <c:formatCode>#,##0.00</c:formatCode>
                <c:ptCount val="4"/>
                <c:pt idx="0">
                  <c:v>13992.9</c:v>
                </c:pt>
                <c:pt idx="1">
                  <c:v>158683.20000000001</c:v>
                </c:pt>
                <c:pt idx="2">
                  <c:v>33979.199999999997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D8-47CF-B6AE-D1C0BEEF7E2D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31D8-47CF-B6AE-D1C0BEEF7E2D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31D8-47CF-B6AE-D1C0BEEF7E2D}"/>
              </c:ext>
            </c:extLst>
          </c:dPt>
          <c:dPt>
            <c:idx val="2"/>
            <c:bubble3D val="0"/>
            <c:spPr>
              <a:solidFill>
                <a:srgbClr val="C040AE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8-31D8-47CF-B6AE-D1C0BEEF7E2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31D8-47CF-B6AE-D1C0BEEF7E2D}"/>
              </c:ext>
            </c:extLst>
          </c:dPt>
          <c:dLbls>
            <c:dLbl>
              <c:idx val="0"/>
              <c:layout>
                <c:manualLayout>
                  <c:x val="-6.7765567765567761E-2"/>
                  <c:y val="1.800371427585811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8703766836837703"/>
                      <c:h val="0.136002765785360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31D8-47CF-B6AE-D1C0BEEF7E2D}"/>
                </c:ext>
              </c:extLst>
            </c:dLbl>
            <c:dLbl>
              <c:idx val="1"/>
              <c:layout>
                <c:manualLayout>
                  <c:x val="-0.23443237864497707"/>
                  <c:y val="-0.2975321189743122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2738109659369494"/>
                      <c:h val="0.120834298541043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1D8-47CF-B6AE-D1C0BEEF7E2D}"/>
                </c:ext>
              </c:extLst>
            </c:dLbl>
            <c:dLbl>
              <c:idx val="2"/>
              <c:layout>
                <c:manualLayout>
                  <c:x val="0.16117216117216118"/>
                  <c:y val="0.1835244846009776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573274494534339"/>
                      <c:h val="0.158331578078479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31D8-47CF-B6AE-D1C0BEEF7E2D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35871794871794871"/>
                      <c:h val="8.333680005289849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31D8-47CF-B6AE-D1C0BEEF7E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Лист1!$A$3:$A$6</c:f>
              <c:strCache>
                <c:ptCount val="4"/>
                <c:pt idx="0">
                  <c:v>Налоговые и неналоговые доходы</c:v>
                </c:pt>
                <c:pt idx="1">
                  <c:v>Дотации</c:v>
                </c:pt>
                <c:pt idx="2">
                  <c:v>Субвенции</c:v>
                </c:pt>
                <c:pt idx="3">
                  <c:v>Субсидии</c:v>
                </c:pt>
              </c:strCache>
            </c:strRef>
          </c:cat>
          <c:val>
            <c:numRef>
              <c:f>Лист1!$C$3:$C$6</c:f>
              <c:numCache>
                <c:formatCode>#,##0.00</c:formatCode>
                <c:ptCount val="4"/>
                <c:pt idx="0">
                  <c:v>9900.1</c:v>
                </c:pt>
                <c:pt idx="1">
                  <c:v>143374.9</c:v>
                </c:pt>
                <c:pt idx="2">
                  <c:v>29825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D8-47CF-B6AE-D1C0BEEF7E2D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solidFill>
              <a:schemeClr val="accent3"/>
            </a:solidFill>
          </c:spPr>
          <c:dPt>
            <c:idx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31D8-47CF-B6AE-D1C0BEEF7E2D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31D8-47CF-B6AE-D1C0BEEF7E2D}"/>
              </c:ext>
            </c:extLst>
          </c:dPt>
          <c:dPt>
            <c:idx val="2"/>
            <c:bubble3D val="0"/>
            <c:spPr>
              <a:solidFill>
                <a:srgbClr val="C040AE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8-31D8-47CF-B6AE-D1C0BEEF7E2D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31D8-47CF-B6AE-D1C0BEEF7E2D}"/>
              </c:ext>
            </c:extLst>
          </c:dPt>
          <c:dLbls>
            <c:dLbl>
              <c:idx val="0"/>
              <c:layout>
                <c:manualLayout>
                  <c:x val="-5.1282051282051287E-2"/>
                  <c:y val="9.732577982579405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88315018315018312"/>
                      <c:h val="0.1374349223754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31D8-47CF-B6AE-D1C0BEEF7E2D}"/>
                </c:ext>
              </c:extLst>
            </c:dLbl>
            <c:dLbl>
              <c:idx val="1"/>
              <c:layout>
                <c:manualLayout>
                  <c:x val="-0.28571442992702833"/>
                  <c:y val="-0.2780674009105721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679501600761437"/>
                      <c:h val="8.333680005289849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1D8-47CF-B6AE-D1C0BEEF7E2D}"/>
                </c:ext>
              </c:extLst>
            </c:dLbl>
            <c:dLbl>
              <c:idx val="2"/>
              <c:layout>
                <c:manualLayout>
                  <c:x val="7.6923076923076927E-2"/>
                  <c:y val="0.145985385478050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197802197802199"/>
                      <c:h val="9.724017009842710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31D8-47CF-B6AE-D1C0BEEF7E2D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1D8-47CF-B6AE-D1C0BEEF7E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Лист1!$A$3:$A$6</c:f>
              <c:strCache>
                <c:ptCount val="4"/>
                <c:pt idx="0">
                  <c:v>Налоговые и неналоговые доходы</c:v>
                </c:pt>
                <c:pt idx="1">
                  <c:v>Дотации</c:v>
                </c:pt>
                <c:pt idx="2">
                  <c:v>Субвенции</c:v>
                </c:pt>
                <c:pt idx="3">
                  <c:v>Субсидии</c:v>
                </c:pt>
              </c:strCache>
            </c:strRef>
          </c:cat>
          <c:val>
            <c:numRef>
              <c:f>Лист1!$D$3:$D$6</c:f>
              <c:numCache>
                <c:formatCode>#,##0.00</c:formatCode>
                <c:ptCount val="4"/>
                <c:pt idx="0">
                  <c:v>10715.4</c:v>
                </c:pt>
                <c:pt idx="1">
                  <c:v>148069.5</c:v>
                </c:pt>
                <c:pt idx="2">
                  <c:v>31015.1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D8-47CF-B6AE-D1C0BEEF7E2D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1309653818665905E-2"/>
          <c:y val="0.39589835257107248"/>
          <c:w val="0.79441435205214728"/>
          <c:h val="0.6030590041508675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rgbClr val="FFC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1D8-47CF-B6AE-D1C0BEEF7E2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31D8-47CF-B6AE-D1C0BEEF7E2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8-31D8-47CF-B6AE-D1C0BEEF7E2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31D8-47CF-B6AE-D1C0BEEF7E2D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5B37-425F-AEF9-DF4012A11798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rgbClr val="FFFF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5B37-425F-AEF9-DF4012A11798}"/>
              </c:ext>
            </c:extLst>
          </c:dPt>
          <c:dPt>
            <c:idx val="6"/>
            <c:bubble3D val="0"/>
            <c:spPr>
              <a:solidFill>
                <a:srgbClr val="C040AE"/>
              </a:solidFill>
              <a:ln>
                <a:solidFill>
                  <a:srgbClr val="C040AE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rgbClr val="C040A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FF8D-461B-B4B7-866FEB84C2A8}"/>
              </c:ext>
            </c:extLst>
          </c:dPt>
          <c:dLbls>
            <c:dLbl>
              <c:idx val="0"/>
              <c:layout>
                <c:manualLayout>
                  <c:x val="-5.2386720890657563E-3"/>
                  <c:y val="-0.10425217604162516"/>
                </c:manualLayout>
              </c:layout>
              <c:tx>
                <c:rich>
                  <a:bodyPr rot="0" spcFirstLastPara="1" vertOverflow="overflow" horzOverflow="overflow" vert="horz" wrap="square" lIns="90000" tIns="46800" rIns="90000" bIns="46800" anchor="ctr" anchorCtr="1">
                    <a:noAutofit/>
                  </a:bodyPr>
                  <a:lstStyle/>
                  <a:p>
                    <a:pPr>
                      <a:defRPr lang="en-US"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8D0555B-80FE-4A46-B457-99870281DBCC}" type="CATEGORYNAME">
                      <a:rPr lang="ru-RU"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 lang="en-US" sz="1330" b="1" i="0" u="none" strike="noStrike" kern="1200" spc="0" baseline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rPr>
                      <a:t> </a:t>
                    </a:r>
                    <a:fld id="{D8D2F3E8-F416-4C1C-9D99-16FA723ACC3D}" type="PERCENTAGE">
                      <a:rPr lang="ru-RU"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 lang="en-US" sz="1330" b="1" i="0" u="none" strike="noStrike" kern="1200" spc="0" baseline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endParaRPr lang="ru-RU" sz="1330" b="1" i="0" u="none" strike="noStrike" kern="1200" spc="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90000" tIns="46800" rIns="90000" bIns="46800" anchor="ctr" anchorCtr="1">
                  <a:noAutofit/>
                </a:bodyPr>
                <a:lstStyle/>
                <a:p>
                  <a:pPr>
                    <a:defRPr lang="en-US" sz="1330" b="1" i="0" u="none" strike="noStrike" kern="1200" spc="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70210377548960223"/>
                      <c:h val="2.310718206495916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1D8-47CF-B6AE-D1C0BEEF7E2D}"/>
                </c:ext>
              </c:extLst>
            </c:dLbl>
            <c:dLbl>
              <c:idx val="1"/>
              <c:layout>
                <c:manualLayout>
                  <c:x val="0"/>
                  <c:y val="-2.6074073652391175E-2"/>
                </c:manualLayout>
              </c:layout>
              <c:tx>
                <c:rich>
                  <a:bodyPr rot="0" spcFirstLastPara="1" vertOverflow="overflow" horzOverflow="overflow" vert="horz" wrap="square" lIns="90000" tIns="46800" rIns="90000" bIns="46800" anchor="ctr" anchorCtr="1">
                    <a:noAutofit/>
                  </a:bodyPr>
                  <a:lstStyle/>
                  <a:p>
                    <a:pPr>
                      <a:defRPr lang="en-US"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E99662A-DBBE-4C5E-8CA9-6ED73A8ABBD5}" type="CATEGORYNAME">
                      <a:rPr lang="ru-RU"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 lang="en-US" sz="1330" b="1" i="0" u="none" strike="noStrike" kern="1200" spc="0" baseline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1330" b="1" i="0" u="none" strike="noStrike" kern="1200" spc="0" baseline="0" dirty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rPr>
                      <a:t> </a:t>
                    </a:r>
                    <a:fld id="{A340081D-9FCE-416F-A516-1D3A1C16F5DC}" type="PERCENTAGE">
                      <a:rPr lang="ru-RU"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 lang="en-US" sz="1330" b="1" i="0" u="none" strike="noStrike" kern="1200" spc="0" baseline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endParaRPr lang="ru-RU" sz="1330" b="1" i="0" u="none" strike="noStrike" kern="1200" spc="0" baseline="0" dirty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90000" tIns="46800" rIns="90000" bIns="46800" anchor="ctr" anchorCtr="1">
                  <a:noAutofit/>
                </a:bodyPr>
                <a:lstStyle/>
                <a:p>
                  <a:pPr>
                    <a:defRPr lang="en-US" sz="1330" b="1" i="0" u="none" strike="noStrike" kern="1200" spc="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71221603550048662"/>
                      <c:h val="9.736519095348215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1D8-47CF-B6AE-D1C0BEEF7E2D}"/>
                </c:ext>
              </c:extLst>
            </c:dLbl>
            <c:dLbl>
              <c:idx val="2"/>
              <c:layout>
                <c:manualLayout>
                  <c:x val="-0.24647037696135732"/>
                  <c:y val="-0.18613448653212292"/>
                </c:manualLayout>
              </c:layout>
              <c:tx>
                <c:rich>
                  <a:bodyPr rot="0" spcFirstLastPara="1" vertOverflow="overflow" horzOverflow="overflow" vert="horz" wrap="square" lIns="90000" tIns="46800" rIns="90000" bIns="46800" anchor="ctr" anchorCtr="1">
                    <a:noAutofit/>
                  </a:bodyPr>
                  <a:lstStyle/>
                  <a:p>
                    <a:pPr>
                      <a:defRPr lang="en-US"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7F58C44-37AD-456C-B15A-9C7814BED919}" type="CATEGORYNAME">
                      <a:rPr lang="ru-RU"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 lang="en-US" sz="1330" b="1" i="0" u="none" strike="noStrike" kern="1200" spc="0" baseline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rPr>
                      <a:t> </a:t>
                    </a:r>
                    <a:fld id="{67F3AAFB-5631-4AC4-B9F1-F9C4D64B494D}" type="PERCENTAGE">
                      <a:rPr lang="ru-RU"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 lang="en-US" sz="1330" b="1" i="0" u="none" strike="noStrike" kern="1200" spc="0" baseline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endParaRPr lang="ru-RU" sz="1330" b="1" i="0" u="none" strike="noStrike" kern="1200" spc="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90000" tIns="46800" rIns="90000" bIns="46800" anchor="ctr" anchorCtr="1">
                  <a:noAutofit/>
                </a:bodyPr>
                <a:lstStyle/>
                <a:p>
                  <a:pPr>
                    <a:defRPr lang="en-US" sz="1330" b="1" i="0" u="none" strike="noStrike" kern="1200" spc="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63821808955814774"/>
                      <c:h val="9.643990525564902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31D8-47CF-B6AE-D1C0BEEF7E2D}"/>
                </c:ext>
              </c:extLst>
            </c:dLbl>
            <c:dLbl>
              <c:idx val="3"/>
              <c:layout>
                <c:manualLayout>
                  <c:x val="0"/>
                  <c:y val="-0.56983235819985734"/>
                </c:manualLayout>
              </c:layout>
              <c:tx>
                <c:rich>
                  <a:bodyPr rot="0" spcFirstLastPara="1" vertOverflow="overflow" horzOverflow="overflow" vert="horz" wrap="square" lIns="90000" tIns="46800" rIns="90000" bIns="46800" anchor="ctr" anchorCtr="0">
                    <a:normAutofit/>
                  </a:bodyPr>
                  <a:lstStyle/>
                  <a:p>
                    <a:pPr algn="ctr">
                      <a:defRPr lang="en-US"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E1A2207-09F5-4BC8-9DB1-939023C48157}" type="CATEGORYNAME">
                      <a:rPr lang="ru-RU"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rPr>
                      <a:pPr algn="ctr">
                        <a:defRPr lang="en-US" sz="1330" b="1" i="0" u="none" strike="noStrike" kern="1200" spc="0" baseline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1330" b="1" i="0" u="none" strike="noStrike" kern="1200" spc="0" baseline="0" dirty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rPr>
                      <a:t> </a:t>
                    </a:r>
                    <a:fld id="{D4CBC871-E6D6-4D41-ACE9-8ED153A5959F}" type="PERCENTAGE">
                      <a:rPr lang="ru-RU"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rPr>
                      <a:pPr algn="ctr">
                        <a:defRPr lang="en-US" sz="1330" b="1" i="0" u="none" strike="noStrike" kern="1200" spc="0" baseline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endParaRPr lang="ru-RU" sz="1330" b="1" i="0" u="none" strike="noStrike" kern="1200" spc="0" baseline="0" dirty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90000" tIns="46800" rIns="90000" bIns="46800" anchor="ctr" anchorCtr="0">
                  <a:normAutofit/>
                </a:bodyPr>
                <a:lstStyle/>
                <a:p>
                  <a:pPr algn="ctr">
                    <a:defRPr lang="en-US" sz="1330" b="1" i="0" u="none" strike="noStrike" kern="1200" spc="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1"/>
                      <c:h val="9.686664018822754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31D8-47CF-B6AE-D1C0BEEF7E2D}"/>
                </c:ext>
              </c:extLst>
            </c:dLbl>
            <c:dLbl>
              <c:idx val="4"/>
              <c:layout>
                <c:manualLayout>
                  <c:x val="2.8937932186937749E-3"/>
                  <c:y val="-0.20646504517609987"/>
                </c:manualLayout>
              </c:layout>
              <c:tx>
                <c:rich>
                  <a:bodyPr rot="0" spcFirstLastPara="1" vertOverflow="overflow" horzOverflow="overflow" vert="horz" wrap="square" lIns="90000" tIns="46800" rIns="90000" bIns="46800" anchor="ctr" anchorCtr="1">
                    <a:noAutofit/>
                  </a:bodyPr>
                  <a:lstStyle/>
                  <a:p>
                    <a:pPr>
                      <a:defRPr lang="en-US"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FADF74E-6C0B-4CA0-B1F7-E38D0268C6EA}" type="CATEGORYNAME">
                      <a:rPr lang="ru-RU"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 lang="en-US" sz="1330" b="1" i="0" u="none" strike="noStrike" kern="1200" spc="0" baseline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1330" b="1" i="0" u="none" strike="noStrike" kern="1200" spc="0" baseline="0" dirty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rPr>
                      <a:t> </a:t>
                    </a:r>
                    <a:fld id="{C1A532E1-3F9E-47E6-8215-9D5C3E3F45D8}" type="PERCENTAGE">
                      <a:rPr lang="ru-RU"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 lang="en-US" sz="1330" b="1" i="0" u="none" strike="noStrike" kern="1200" spc="0" baseline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endParaRPr lang="ru-RU" sz="1330" b="1" i="0" u="none" strike="noStrike" kern="1200" spc="0" baseline="0" dirty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90000" tIns="46800" rIns="90000" bIns="46800" anchor="ctr" anchorCtr="1">
                  <a:noAutofit/>
                </a:bodyPr>
                <a:lstStyle/>
                <a:p>
                  <a:pPr>
                    <a:defRPr lang="en-US" sz="1330" b="1" i="0" u="none" strike="noStrike" kern="1200" spc="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99710622710622709"/>
                      <c:h val="2.385818299812709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B37-425F-AEF9-DF4012A11798}"/>
                </c:ext>
              </c:extLst>
            </c:dLbl>
            <c:dLbl>
              <c:idx val="5"/>
              <c:layout>
                <c:manualLayout>
                  <c:x val="6.2005849269850619E-3"/>
                  <c:y val="-0.26346875288741251"/>
                </c:manualLayout>
              </c:layout>
              <c:tx>
                <c:rich>
                  <a:bodyPr rot="0" spcFirstLastPara="1" vertOverflow="overflow" horzOverflow="overflow" vert="horz" wrap="square" lIns="90000" tIns="46800" rIns="90000" bIns="46800" anchor="ctr" anchorCtr="1">
                    <a:noAutofit/>
                  </a:bodyPr>
                  <a:lstStyle/>
                  <a:p>
                    <a:pPr>
                      <a:defRPr lang="en-US"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A870CB3-005A-4405-BE75-5FF835F68235}" type="CATEGORYNAME">
                      <a:rPr lang="ru-RU"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 lang="en-US" sz="1330" b="1" i="0" u="none" strike="noStrike" kern="1200" spc="0" baseline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rPr>
                      <a:t> </a:t>
                    </a:r>
                    <a:fld id="{121313D2-0041-4381-A811-6E181A73A878}" type="PERCENTAGE">
                      <a:rPr lang="ru-RU"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 lang="en-US" sz="1330" b="1" i="0" u="none" strike="noStrike" kern="1200" spc="0" baseline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endParaRPr lang="ru-RU" sz="1330" b="1" i="0" u="none" strike="noStrike" kern="1200" spc="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90000" tIns="46800" rIns="90000" bIns="46800" anchor="ctr" anchorCtr="1">
                  <a:noAutofit/>
                </a:bodyPr>
                <a:lstStyle/>
                <a:p>
                  <a:pPr>
                    <a:defRPr lang="en-US" sz="1330" b="1" i="0" u="none" strike="noStrike" kern="1200" spc="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99379942891753914"/>
                      <c:h val="2.736183224960030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5B37-425F-AEF9-DF4012A11798}"/>
                </c:ext>
              </c:extLst>
            </c:dLbl>
            <c:dLbl>
              <c:idx val="6"/>
              <c:layout>
                <c:manualLayout>
                  <c:x val="0.24145467432699894"/>
                  <c:y val="-0.16293041877826381"/>
                </c:manualLayout>
              </c:layout>
              <c:tx>
                <c:rich>
                  <a:bodyPr rot="0" spcFirstLastPara="1" vertOverflow="overflow" horzOverflow="overflow" vert="horz" wrap="square" lIns="90000" tIns="46800" rIns="90000" bIns="46800" anchor="t" anchorCtr="0">
                    <a:noAutofit/>
                  </a:bodyPr>
                  <a:lstStyle/>
                  <a:p>
                    <a:pPr>
                      <a:defRPr lang="en-US"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0A4739D-4FE2-4D99-8B35-C2D405519DB0}" type="CATEGORYNAME">
                      <a:rPr lang="ru-RU"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 lang="en-US" sz="1330" b="1" i="0" u="none" strike="noStrike" kern="1200" spc="0" baseline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1330" b="1" i="0" u="none" strike="noStrike" kern="1200" spc="0" baseline="0" dirty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rPr>
                      <a:t> </a:t>
                    </a:r>
                    <a:fld id="{5131934C-4BBC-4EF0-8D18-9C858F67534E}" type="PERCENTAGE">
                      <a:rPr lang="ru-RU"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 lang="en-US" sz="1330" b="1" i="0" u="none" strike="noStrike" kern="1200" spc="0" baseline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endParaRPr lang="ru-RU" sz="1330" b="1" i="0" u="none" strike="noStrike" kern="1200" spc="0" baseline="0" dirty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90000" tIns="46800" rIns="90000" bIns="46800" anchor="t" anchorCtr="0">
                  <a:noAutofit/>
                </a:bodyPr>
                <a:lstStyle/>
                <a:p>
                  <a:pPr>
                    <a:defRPr lang="en-US" sz="1330" b="1" i="0" u="none" strike="noStrike" kern="1200" spc="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8208595920090821"/>
                      <c:h val="0.1443294612630215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FF8D-461B-B4B7-866FEB84C2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90000" tIns="46800" rIns="90000" bIns="46800" anchor="ctr" anchorCtr="1">
                <a:noAutofit/>
              </a:bodyPr>
              <a:lstStyle/>
              <a:p>
                <a:pPr>
                  <a:defRPr lang="en-US" sz="1330" b="1" i="0" u="none" strike="noStrike" kern="1200" spc="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  <a:headEnd type="triangle"/>
                  <a:tailEnd type="none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Лист1!$A$3:$A$9</c:f>
              <c:strCache>
                <c:ptCount val="7"/>
                <c:pt idx="0">
                  <c:v>Содержание и обеспечение деятельности МО</c:v>
                </c:pt>
                <c:pt idx="1">
                  <c:v>Нац. экономика (трудоустройство) </c:v>
                </c:pt>
                <c:pt idx="2">
                  <c:v>Благоустройство территории</c:v>
                </c:pt>
                <c:pt idx="3">
                  <c:v>Охрана окружающей среды, защита населения и территории от ЧС</c:v>
                </c:pt>
                <c:pt idx="4">
                  <c:v>Образование, в т.ч. мероприятия по ВПВ, по профилактике ДДТ</c:v>
                </c:pt>
                <c:pt idx="5">
                  <c:v>Организация и проведение досуговых мероприятий для населения</c:v>
                </c:pt>
                <c:pt idx="6">
                  <c:v>Средства массовой информации</c:v>
                </c:pt>
              </c:strCache>
            </c:strRef>
          </c:cat>
          <c:val>
            <c:numRef>
              <c:f>Лист1!$B$3:$B$9</c:f>
              <c:numCache>
                <c:formatCode>#,##0.00</c:formatCode>
                <c:ptCount val="7"/>
                <c:pt idx="0">
                  <c:v>13760.4</c:v>
                </c:pt>
                <c:pt idx="1">
                  <c:v>1247</c:v>
                </c:pt>
                <c:pt idx="2">
                  <c:v>54618</c:v>
                </c:pt>
                <c:pt idx="3">
                  <c:v>639</c:v>
                </c:pt>
                <c:pt idx="4">
                  <c:v>2147.6999999999998</c:v>
                </c:pt>
                <c:pt idx="5">
                  <c:v>12425</c:v>
                </c:pt>
                <c:pt idx="6">
                  <c:v>5200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D8-47CF-B6AE-D1C0BEEF7E2D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2872140982376844E-4"/>
          <c:y val="0.39589835257107248"/>
          <c:w val="0.79441435205214728"/>
          <c:h val="0.6030590041508675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31D8-47CF-B6AE-D1C0BEEF7E2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31D8-47CF-B6AE-D1C0BEEF7E2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8-31D8-47CF-B6AE-D1C0BEEF7E2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31D8-47CF-B6AE-D1C0BEEF7E2D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5B37-425F-AEF9-DF4012A11798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A-5B37-425F-AEF9-DF4012A11798}"/>
              </c:ext>
            </c:extLst>
          </c:dPt>
          <c:dPt>
            <c:idx val="6"/>
            <c:bubble3D val="0"/>
            <c:spPr>
              <a:solidFill>
                <a:srgbClr val="C040AE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7952-43F0-9472-B9570C001BEA}"/>
              </c:ext>
            </c:extLst>
          </c:dPt>
          <c:dLbls>
            <c:dLbl>
              <c:idx val="0"/>
              <c:layout>
                <c:manualLayout>
                  <c:x val="-7.6007326007326001E-2"/>
                  <c:y val="-0.13347235243707467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0F0D864-1D6E-48FA-B483-D9F48DAA241E}" type="CATEGORYNAME">
                      <a:rPr lang="ru-RU"/>
                      <a:pPr>
                        <a:defRPr/>
                      </a:pPr>
                      <a:t>[ИМЯ КАТЕГОРИИ]</a:t>
                    </a:fld>
                    <a:r>
                      <a:rPr lang="ru-RU"/>
                      <a:t> </a:t>
                    </a:r>
                    <a:fld id="{8729D0C1-1AD5-4F04-9419-FB1A351876FC}" type="PERCENTAGE">
                      <a:rPr lang="ru-RU"/>
                      <a:pPr>
                        <a:defRPr/>
                      </a:pPr>
                      <a:t>[ПРОЦЕНТ]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74242565833117014"/>
                      <c:h val="3.47862318539125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1D8-47CF-B6AE-D1C0BEEF7E2D}"/>
                </c:ext>
              </c:extLst>
            </c:dLbl>
            <c:dLbl>
              <c:idx val="1"/>
              <c:layout>
                <c:manualLayout>
                  <c:x val="-9.3406593406593408E-2"/>
                  <c:y val="-0.2085503317322198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BBF8577-80E8-4472-A2A6-B76319398314}" type="CATEGORYNAME">
                      <a:rPr lang="ru-RU"/>
                      <a:pPr>
                        <a:defRPr/>
                      </a:pPr>
                      <a:t>[ИМЯ КАТЕГОРИИ]</a:t>
                    </a:fld>
                    <a:fld id="{E31128C9-1A25-4A5F-AF21-82C7E319A5C5}" type="PERCENTAGE">
                      <a:rPr lang="ru-RU"/>
                      <a:pPr>
                        <a:defRPr/>
                      </a:pPr>
                      <a:t>[ПРОЦЕНТ]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4039081653254883"/>
                      <c:h val="3.872099505215186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1D8-47CF-B6AE-D1C0BEEF7E2D}"/>
                </c:ext>
              </c:extLst>
            </c:dLbl>
            <c:dLbl>
              <c:idx val="2"/>
              <c:layout>
                <c:manualLayout>
                  <c:x val="-3.2967177179775625E-2"/>
                  <c:y val="-0.1626695390080395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4769BE7-6025-4B90-B14C-E47F5C3BA57D}" type="CATEGORYNAME">
                      <a:rPr lang="ru-RU"/>
                      <a:pPr>
                        <a:defRPr/>
                      </a:pPr>
                      <a:t>[ИМЯ КАТЕГОРИИ]</a:t>
                    </a:fld>
                    <a:r>
                      <a:rPr lang="ru-RU"/>
                      <a:t> </a:t>
                    </a:r>
                    <a:fld id="{FEA09876-B511-4875-97CA-924AE1E6A59A}" type="PERCENTAGE">
                      <a:rPr lang="ru-RU"/>
                      <a:pPr>
                        <a:defRPr/>
                      </a:pPr>
                      <a:t>[ПРОЦЕНТ]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6242490842490841"/>
                      <c:h val="0.1232950855637476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31D8-47CF-B6AE-D1C0BEEF7E2D}"/>
                </c:ext>
              </c:extLst>
            </c:dLbl>
            <c:dLbl>
              <c:idx val="3"/>
              <c:layout>
                <c:manualLayout>
                  <c:x val="1.6428427215828788E-2"/>
                  <c:y val="-0.48939862560260711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ctr">
                      <a:defRPr lang="ru-RU"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B61AEB6-40AE-4289-ABDA-39878F142356}" type="CATEGORYNAME">
                      <a:rPr lang="ru-RU"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rPr>
                      <a:pPr algn="ctr">
                        <a:defRPr lang="ru-RU" sz="1330" b="1" i="0" u="none" strike="noStrike" kern="1200" spc="0" baseline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1330" b="1" i="0" u="none" strike="noStrike" kern="1200" spc="0" baseline="0" dirty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rPr>
                      <a:t> </a:t>
                    </a:r>
                    <a:fld id="{013AD42A-C2F0-41B2-A852-FA0E3C48B3CB}" type="PERCENTAGE">
                      <a:rPr lang="ru-RU"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rPr>
                      <a:pPr algn="ctr">
                        <a:defRPr lang="ru-RU" sz="1330" b="1" i="0" u="none" strike="noStrike" kern="1200" spc="0" baseline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endParaRPr lang="ru-RU" sz="1330" b="1" i="0" u="none" strike="noStrike" kern="1200" spc="0" baseline="0" dirty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lang="ru-RU" sz="1330" b="1" i="0" u="none" strike="noStrike" kern="1200" spc="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97624556545816388"/>
                      <c:h val="4.360096846277772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31D8-47CF-B6AE-D1C0BEEF7E2D}"/>
                </c:ext>
              </c:extLst>
            </c:dLbl>
            <c:dLbl>
              <c:idx val="4"/>
              <c:layout>
                <c:manualLayout>
                  <c:x val="0"/>
                  <c:y val="-0.4059782958540807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281BC69-28FB-4FCE-B82D-40B9D1528CB0}" type="CATEGORYNAME">
                      <a:rPr lang="ru-RU"/>
                      <a:pPr>
                        <a:defRPr/>
                      </a:pPr>
                      <a:t>[ИМЯ КАТЕГОРИИ]</a:t>
                    </a:fld>
                    <a:r>
                      <a:rPr lang="ru-RU"/>
                      <a:t> </a:t>
                    </a:r>
                    <a:fld id="{DD8AC892-D79F-4CB4-BF1A-D52C1A84A190}" type="PERCENTAGE">
                      <a:rPr lang="ru-RU"/>
                      <a:pPr>
                        <a:defRPr/>
                      </a:pPr>
                      <a:t>[ПРОЦЕНТ]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"/>
                      <c:h val="4.197438364280554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B37-425F-AEF9-DF4012A11798}"/>
                </c:ext>
              </c:extLst>
            </c:dLbl>
            <c:dLbl>
              <c:idx val="5"/>
              <c:layout>
                <c:manualLayout>
                  <c:x val="3.3846153846153838E-2"/>
                  <c:y val="-0.2725060528923607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708859A-3047-4F5F-8008-F504266940D3}" type="CATEGORYNAME">
                      <a:rPr lang="ru-RU"/>
                      <a:pPr>
                        <a:defRPr/>
                      </a:pPr>
                      <a:t>[ИМЯ КАТЕГОРИИ]</a:t>
                    </a:fld>
                    <a:r>
                      <a:rPr lang="ru-RU"/>
                      <a:t> </a:t>
                    </a:r>
                    <a:fld id="{3371A6E4-5E7F-4426-B1E5-4FF96C3908F7}" type="PERCENTAGE">
                      <a:rPr lang="ru-RU"/>
                      <a:pPr>
                        <a:defRPr/>
                      </a:pPr>
                      <a:t>[ПРОЦЕНТ]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95150183150183154"/>
                      <c:h val="2.135557638993194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5B37-425F-AEF9-DF4012A11798}"/>
                </c:ext>
              </c:extLst>
            </c:dLbl>
            <c:dLbl>
              <c:idx val="6"/>
              <c:layout>
                <c:manualLayout>
                  <c:x val="0.20054945054945056"/>
                  <c:y val="-0.1445949389981428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33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A83D8E3-51CB-4F3D-A593-F024AC37AAD5}" type="CATEGORYNAME">
                      <a:rPr lang="ru-RU"/>
                      <a:pPr>
                        <a:defRPr/>
                      </a:pPr>
                      <a:t>[ИМЯ КАТЕГОРИИ]</a:t>
                    </a:fld>
                    <a:r>
                      <a:rPr lang="ru-RU"/>
                      <a:t> </a:t>
                    </a:r>
                    <a:fld id="{E24D9606-B239-445B-999C-C9E29C69AC3B}" type="PERCENTAGE">
                      <a:rPr lang="ru-RU"/>
                      <a:pPr>
                        <a:defRPr/>
                      </a:pPr>
                      <a:t>[ПРОЦЕНТ]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7994505494505495"/>
                      <c:h val="3.872099505215185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7952-43F0-9472-B9570C001B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none" strike="noStrike" kern="1200" spc="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  <a:headEnd type="triangle"/>
                  <a:tailEnd type="none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Лист1!$A$3:$A$9</c:f>
              <c:strCache>
                <c:ptCount val="7"/>
                <c:pt idx="0">
                  <c:v>Содержание и обеспечение деятельности МО</c:v>
                </c:pt>
                <c:pt idx="1">
                  <c:v>Нац. экономика (трудоустройство) </c:v>
                </c:pt>
                <c:pt idx="2">
                  <c:v>Благоустройство территории</c:v>
                </c:pt>
                <c:pt idx="3">
                  <c:v>Охрана окружающей среды, защита населения и территории от ЧС</c:v>
                </c:pt>
                <c:pt idx="4">
                  <c:v>Образование, в т.ч. мероприятия по ВПВ, по профилактике ДДТ</c:v>
                </c:pt>
                <c:pt idx="5">
                  <c:v>Организация и проведение досуговых мероприятий для населения</c:v>
                </c:pt>
                <c:pt idx="6">
                  <c:v>Средства массовой информации</c:v>
                </c:pt>
              </c:strCache>
            </c:strRef>
          </c:cat>
          <c:val>
            <c:numRef>
              <c:f>Лист1!$C$3:$C$9</c:f>
              <c:numCache>
                <c:formatCode>#,##0.00</c:formatCode>
                <c:ptCount val="7"/>
                <c:pt idx="0">
                  <c:v>13811</c:v>
                </c:pt>
                <c:pt idx="1">
                  <c:v>1105</c:v>
                </c:pt>
                <c:pt idx="2">
                  <c:v>53718</c:v>
                </c:pt>
                <c:pt idx="3">
                  <c:v>1051</c:v>
                </c:pt>
                <c:pt idx="4">
                  <c:v>1773.7</c:v>
                </c:pt>
                <c:pt idx="5">
                  <c:v>7679</c:v>
                </c:pt>
                <c:pt idx="6">
                  <c:v>5200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D8-47CF-B6AE-D1C0BEEF7E2D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7030A0"/>
          </a:solidFill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1/30/2025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8210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803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700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051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755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507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015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161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82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720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96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61BEF0D-F0BB-DE4B-95CE-6DB70DBA9567}" type="datetimeFigureOut">
              <a:rPr lang="en-US" smtClean="0"/>
              <a:pPr/>
              <a:t>1/30/2025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997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chart" Target="../charts/char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mokolomjagi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56891-52DA-4053-BB82-9EC871BEE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1" y="5090191"/>
            <a:ext cx="7362824" cy="1463040"/>
          </a:xfrm>
        </p:spPr>
        <p:txBody>
          <a:bodyPr>
            <a:normAutofit/>
          </a:bodyPr>
          <a:lstStyle/>
          <a:p>
            <a:pPr algn="just"/>
            <a:r>
              <a:rPr lang="ru-RU" sz="47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БЮДЖЕТ ДЛЯ ГРАЖДАН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A4F6378C-11A8-FD97-51B9-916FA20DE239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60FC58-069A-406C-B419-7A7FA1DA4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5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Проект бюджета                       муниципального образования Коломяги</a:t>
            </a:r>
          </a:p>
          <a:p>
            <a:r>
              <a:rPr lang="ru-RU" sz="15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на 202</a:t>
            </a:r>
            <a:r>
              <a:rPr lang="en-US" sz="15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5</a:t>
            </a:r>
            <a:r>
              <a:rPr lang="ru-RU" sz="15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год и плановый период 202</a:t>
            </a:r>
            <a:r>
              <a:rPr lang="en-US" sz="15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6</a:t>
            </a:r>
            <a:r>
              <a:rPr lang="ru-RU" sz="15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-202</a:t>
            </a:r>
            <a:r>
              <a:rPr lang="en-US" sz="15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7</a:t>
            </a:r>
            <a:r>
              <a:rPr lang="ru-RU" sz="15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гг.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B578AA8-0639-906C-E022-35F027E4C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9B3776-8DC3-9D28-E1D9-CAC72CF33A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151" y="5220244"/>
            <a:ext cx="2138549" cy="120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24525"/>
      </p:ext>
    </p:extLst>
  </p:cSld>
  <p:clrMapOvr>
    <a:masterClrMapping/>
  </p:clrMapOvr>
  <p:transition spd="slow" advTm="4815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5EADC4C-0DF2-4FBC-A131-F827EC254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76225"/>
            <a:ext cx="9720072" cy="786384"/>
          </a:xfr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расходов местного бюджета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3625197-B07B-4B1A-8D06-D21FA70FC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5195" y="1350169"/>
            <a:ext cx="1769353" cy="442912"/>
          </a:xfrm>
          <a:solidFill>
            <a:schemeClr val="accent3">
              <a:lumMod val="75000"/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0000" rIns="90000"/>
          <a:lstStyle/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2025 год</a:t>
            </a: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334CA9B7-A9A3-4FBA-9FF8-A47DAC4E7EA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7537152"/>
              </p:ext>
            </p:extLst>
          </p:nvPr>
        </p:nvGraphicFramePr>
        <p:xfrm>
          <a:off x="1038224" y="2014537"/>
          <a:ext cx="3566599" cy="4567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" name="Текст 4">
            <a:extLst>
              <a:ext uri="{FF2B5EF4-FFF2-40B4-BE49-F238E27FC236}">
                <a16:creationId xmlns:a16="http://schemas.microsoft.com/office/drawing/2014/main" id="{90813505-5439-4B0C-BF2C-D05964A61259}"/>
              </a:ext>
            </a:extLst>
          </p:cNvPr>
          <p:cNvSpPr txBox="1">
            <a:spLocks/>
          </p:cNvSpPr>
          <p:nvPr/>
        </p:nvSpPr>
        <p:spPr>
          <a:xfrm>
            <a:off x="9217220" y="1364456"/>
            <a:ext cx="1769353" cy="442912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2027 год</a:t>
            </a:r>
          </a:p>
        </p:txBody>
      </p:sp>
      <p:sp>
        <p:nvSpPr>
          <p:cNvPr id="28" name="Текст 4">
            <a:extLst>
              <a:ext uri="{FF2B5EF4-FFF2-40B4-BE49-F238E27FC236}">
                <a16:creationId xmlns:a16="http://schemas.microsoft.com/office/drawing/2014/main" id="{B492B839-4A98-48E3-8419-0DE3EC534E85}"/>
              </a:ext>
            </a:extLst>
          </p:cNvPr>
          <p:cNvSpPr txBox="1">
            <a:spLocks/>
          </p:cNvSpPr>
          <p:nvPr/>
        </p:nvSpPr>
        <p:spPr>
          <a:xfrm>
            <a:off x="5439923" y="1364456"/>
            <a:ext cx="1769353" cy="442912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2026 год</a:t>
            </a:r>
          </a:p>
        </p:txBody>
      </p:sp>
      <p:graphicFrame>
        <p:nvGraphicFramePr>
          <p:cNvPr id="10" name="Объект 8">
            <a:extLst>
              <a:ext uri="{FF2B5EF4-FFF2-40B4-BE49-F238E27FC236}">
                <a16:creationId xmlns:a16="http://schemas.microsoft.com/office/drawing/2014/main" id="{B308D20B-90C3-4390-9D9A-ED1EAE4AD9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2442458"/>
              </p:ext>
            </p:extLst>
          </p:nvPr>
        </p:nvGraphicFramePr>
        <p:xfrm>
          <a:off x="4874161" y="2014537"/>
          <a:ext cx="3467100" cy="4567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Объект 8">
            <a:extLst>
              <a:ext uri="{FF2B5EF4-FFF2-40B4-BE49-F238E27FC236}">
                <a16:creationId xmlns:a16="http://schemas.microsoft.com/office/drawing/2014/main" id="{FDD78E3D-57C0-4116-A743-03A38833F3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3012044"/>
              </p:ext>
            </p:extLst>
          </p:nvPr>
        </p:nvGraphicFramePr>
        <p:xfrm>
          <a:off x="8610599" y="2014537"/>
          <a:ext cx="3467100" cy="4567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1C315F-D27A-2269-CD97-C049D1C92C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999" y="114183"/>
            <a:ext cx="2138549" cy="120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2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6">
        <p14:prism isContent="1"/>
      </p:transition>
    </mc:Choice>
    <mc:Fallback xmlns="">
      <p:transition spd="slow" advTm="6106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0DA03-3100-3721-48A1-165CB94B9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553" y="597291"/>
            <a:ext cx="9720072" cy="707634"/>
          </a:xfr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работы: благоустройство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9DAE2C-5D50-7174-947A-AC627B936D86}"/>
              </a:ext>
            </a:extLst>
          </p:cNvPr>
          <p:cNvSpPr txBox="1"/>
          <p:nvPr/>
        </p:nvSpPr>
        <p:spPr>
          <a:xfrm>
            <a:off x="866775" y="1962913"/>
            <a:ext cx="10610850" cy="2308324"/>
          </a:xfrm>
          <a:prstGeom prst="rect">
            <a:avLst/>
          </a:prstGeom>
          <a:solidFill>
            <a:schemeClr val="accent3">
              <a:lumMod val="75000"/>
              <a:alpha val="36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году, в рамках благоустройства территории округа, планируется: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Ремонт покрытий на внутриквартальных территориях - 6100 кв.м.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Проведение санитарных рубок– 70 единиц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Содержание детских и спортивных площадок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Нанесение эксплуатационной маркировки в ЖК «Шуваловский»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CA728B-0099-6EBC-0097-5A0FE7E4D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64" y="383989"/>
            <a:ext cx="2420322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5">
        <p14:prism isContent="1"/>
      </p:transition>
    </mc:Choice>
    <mc:Fallback xmlns="">
      <p:transition spd="slow" advTm="6125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0DA03-3100-3721-48A1-165CB94B9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325" y="541533"/>
            <a:ext cx="10096499" cy="707634"/>
          </a:xfr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работы. Праздники/традиции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355C2F-5469-888C-FAF2-5320C742DF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25" y="322341"/>
            <a:ext cx="2424149" cy="13635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9DAE2C-5D50-7174-947A-AC627B936D86}"/>
              </a:ext>
            </a:extLst>
          </p:cNvPr>
          <p:cNvSpPr txBox="1"/>
          <p:nvPr/>
        </p:nvSpPr>
        <p:spPr>
          <a:xfrm>
            <a:off x="942974" y="1602755"/>
            <a:ext cx="10610850" cy="4801314"/>
          </a:xfrm>
          <a:prstGeom prst="rect">
            <a:avLst/>
          </a:prstGeom>
          <a:solidFill>
            <a:schemeClr val="accent3">
              <a:lumMod val="75000"/>
              <a:alpha val="36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году, в рамках проведения праздничных мероприятий для жителей округа, планируется: 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организации и проведении мероприятий, 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посвященных празднованию Дня Победы.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организации и проведении мероприятия, 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посвященного Дню освобождения узников 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Концлагерей.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CF61E9-5A5F-492D-00CC-976CEDA6C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043" y="2311943"/>
            <a:ext cx="1400996" cy="16914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492A61-3A2D-B547-0815-713D0A80B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9571289" y="2311943"/>
            <a:ext cx="1268602" cy="169146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4E66D50-BD36-893D-4C32-C2B92A9F6E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7905333" y="2311942"/>
            <a:ext cx="1268603" cy="169147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58F86FA-BCC2-7E18-DCDB-7765A1D517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2934" y="4524654"/>
            <a:ext cx="2536709" cy="169146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31A50A6-330B-7D71-1C1E-DFCB3AB796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8058" y="4524654"/>
            <a:ext cx="2500147" cy="166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9">
        <p14:prism isContent="1"/>
      </p:transition>
    </mc:Choice>
    <mc:Fallback xmlns="">
      <p:transition spd="slow" advTm="5839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0DA03-3100-3721-48A1-165CB94B9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828" y="541533"/>
            <a:ext cx="9720072" cy="707634"/>
          </a:xfr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работы: досуг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355C2F-5469-888C-FAF2-5320C742DF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303291"/>
            <a:ext cx="2424149" cy="13635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9DAE2C-5D50-7174-947A-AC627B936D86}"/>
              </a:ext>
            </a:extLst>
          </p:cNvPr>
          <p:cNvSpPr txBox="1"/>
          <p:nvPr/>
        </p:nvSpPr>
        <p:spPr>
          <a:xfrm>
            <a:off x="1029060" y="1515984"/>
            <a:ext cx="10610850" cy="5078313"/>
          </a:xfrm>
          <a:prstGeom prst="rect">
            <a:avLst/>
          </a:prstGeom>
          <a:solidFill>
            <a:schemeClr val="accent3">
              <a:lumMod val="75000"/>
              <a:alpha val="36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году, в рамках проведения досуговых мероприятий для жителей округа, планируется: 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выездных мероприятий для жителей округа, постоянно зарегистрированных на территории МО Коломяги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и поздравление ветеранов и жителей блокадного Ленинграда с юбилейными днями рождения, постоянно зарегистрированных на территории МО Коломяги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и проведение праздника «День Двора»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посещения театров/кинотеатров/концертных залов Санкт-Петербурга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r>
              <a:rPr lang="ru-RU" dirty="0"/>
              <a:t>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C2517F-9E1B-1D85-BA91-6EE3F69C8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049" y="4295743"/>
            <a:ext cx="1560628" cy="208083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A1D9D87-16A8-9D42-DD26-19B8C627B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485" y="4278684"/>
            <a:ext cx="1594682" cy="212624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8562468-5930-3230-67F8-BE1FBFD86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2706" y="4295743"/>
            <a:ext cx="2794284" cy="209571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2776CBF-64AE-3006-E24C-B258180CE6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9519" y="4278684"/>
            <a:ext cx="2834991" cy="212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1">
        <p14:prism isContent="1"/>
      </p:transition>
    </mc:Choice>
    <mc:Fallback xmlns="">
      <p:transition spd="slow" advTm="6171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0DA03-3100-3721-48A1-165CB94B9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828" y="541533"/>
            <a:ext cx="9720072" cy="707634"/>
          </a:xfr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работы: Военная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патриотика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355C2F-5469-888C-FAF2-5320C742DF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281625"/>
            <a:ext cx="2424149" cy="13635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9DAE2C-5D50-7174-947A-AC627B936D86}"/>
              </a:ext>
            </a:extLst>
          </p:cNvPr>
          <p:cNvSpPr txBox="1"/>
          <p:nvPr/>
        </p:nvSpPr>
        <p:spPr>
          <a:xfrm>
            <a:off x="942975" y="1790700"/>
            <a:ext cx="10610850" cy="4524315"/>
          </a:xfrm>
          <a:prstGeom prst="rect">
            <a:avLst/>
          </a:prstGeom>
          <a:solidFill>
            <a:schemeClr val="accent3">
              <a:lumMod val="75000"/>
              <a:alpha val="36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В 2025 году, в рамках проведения мероприятий военно-патриотической направленности для жителей округа, планируется: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7 экскурсий по военно-патриотическому воспитанию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Организация и проведение конкурса чтецов «В памяти поколений»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 Организация и проведение конкурса детского рисунка</a:t>
            </a:r>
          </a:p>
          <a:p>
            <a:r>
              <a:rPr lang="ru-RU" dirty="0"/>
              <a:t>                                                                                                    «Россия-Родина моя!»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C9DDEA-B2CF-10AE-B4F8-65B4D1686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784" y="2553798"/>
            <a:ext cx="2332170" cy="17504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CA968D-5D65-457A-E91F-CA0E3923D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375" y="3866827"/>
            <a:ext cx="1829844" cy="24397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7A70758-48EF-EFD1-14BF-5BA45A12A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7608" y="4536098"/>
            <a:ext cx="2333872" cy="17504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16098C6-91C2-99AC-7BB7-303C6EA5B8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2229" y="3876674"/>
            <a:ext cx="3253057" cy="243979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B3E6B4E-CC3E-DF1A-DF31-CD4B4C891B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319302" y="3866826"/>
            <a:ext cx="1829845" cy="243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6">
        <p14:prism isContent="1"/>
      </p:transition>
    </mc:Choice>
    <mc:Fallback xmlns="">
      <p:transition spd="slow" advTm="5876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0DA03-3100-3721-48A1-165CB94B9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828" y="541533"/>
            <a:ext cx="9720072" cy="707634"/>
          </a:xfr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работы: физическая культура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355C2F-5469-888C-FAF2-5320C742DF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281625"/>
            <a:ext cx="2424149" cy="13635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9DAE2C-5D50-7174-947A-AC627B936D86}"/>
              </a:ext>
            </a:extLst>
          </p:cNvPr>
          <p:cNvSpPr txBox="1"/>
          <p:nvPr/>
        </p:nvSpPr>
        <p:spPr>
          <a:xfrm>
            <a:off x="942975" y="1790700"/>
            <a:ext cx="10610850" cy="3970318"/>
          </a:xfrm>
          <a:prstGeom prst="rect">
            <a:avLst/>
          </a:prstGeom>
          <a:solidFill>
            <a:schemeClr val="accent3">
              <a:lumMod val="75000"/>
              <a:alpha val="36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В 2025 году, в рамках проведения спортивных мероприятий для жителей округа, планируется: 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Проведение спортивного семейного фестиваля «Папа, мама, я – дружная семья!»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Организация и проведение конкурса «Спорт-это жизнь!»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Организация и проведение шахматного турнира</a:t>
            </a:r>
          </a:p>
          <a:p>
            <a:r>
              <a:rPr lang="ru-RU" dirty="0"/>
              <a:t>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10FB9D4-C02F-E4C1-A07F-270BA4C58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658" y="3435909"/>
            <a:ext cx="2047874" cy="204787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0822E2E-ADFD-5E02-3A8D-46FF371EE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5879" y="3421992"/>
            <a:ext cx="2485454" cy="204787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92592C2-7391-D011-2246-050FC5555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9268" y="3414984"/>
            <a:ext cx="2047875" cy="206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5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4">
        <p14:prism isContent="1"/>
      </p:transition>
    </mc:Choice>
    <mc:Fallback xmlns="">
      <p:transition spd="slow" advTm="6024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0DA03-3100-3721-48A1-165CB94B9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828" y="541533"/>
            <a:ext cx="9720072" cy="707634"/>
          </a:xfr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работы: профилактика правонарушений, ПРОФИЛАКТИКА ТЕРРОРИЗМА И ЭКСТРЕМИЗМА»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355C2F-5469-888C-FAF2-5320C742DF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265986"/>
            <a:ext cx="2424149" cy="13635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9DAE2C-5D50-7174-947A-AC627B936D86}"/>
              </a:ext>
            </a:extLst>
          </p:cNvPr>
          <p:cNvSpPr txBox="1"/>
          <p:nvPr/>
        </p:nvSpPr>
        <p:spPr>
          <a:xfrm>
            <a:off x="981075" y="1629570"/>
            <a:ext cx="10610850" cy="5078313"/>
          </a:xfrm>
          <a:prstGeom prst="rect">
            <a:avLst/>
          </a:prstGeom>
          <a:solidFill>
            <a:schemeClr val="accent3">
              <a:lumMod val="75000"/>
              <a:alpha val="36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В 2025 году, в рамках проведения мероприятий по профилактике правонарушений для жителей округа, планируется: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Регулярные рейды на территорию МО Коломяги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Выявление мест нахождения на внутридомовых территориях бесхозного, разукомплектованного, длительное время не эксплуатируемого транспорта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Обход территории муниципального образования на предмет выявления фактов нанесения на объекты, здания, сооружения, расположенные на территории, нацистской атрибутики или символики либо атрибутики, сходных с нацистской атрибутикой или символикой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Изготовление информационных брошюр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8D9FA4-44AE-F350-0945-AB1103D9E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924" y="4305655"/>
            <a:ext cx="3172361" cy="21149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1F3144-7196-53A0-11B0-7F33F22B2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861" y="4305655"/>
            <a:ext cx="3172361" cy="211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2">
        <p14:prism isContent="1"/>
      </p:transition>
    </mc:Choice>
    <mc:Fallback xmlns="">
      <p:transition spd="slow" advTm="6632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0DA03-3100-3721-48A1-165CB94B9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828" y="541533"/>
            <a:ext cx="9720072" cy="707634"/>
          </a:xfr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работы: межнациональное и межконфессиональное согласие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355C2F-5469-888C-FAF2-5320C742DF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281625"/>
            <a:ext cx="2424149" cy="13635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9DAE2C-5D50-7174-947A-AC627B936D86}"/>
              </a:ext>
            </a:extLst>
          </p:cNvPr>
          <p:cNvSpPr txBox="1"/>
          <p:nvPr/>
        </p:nvSpPr>
        <p:spPr>
          <a:xfrm>
            <a:off x="942975" y="1790700"/>
            <a:ext cx="10610850" cy="3970318"/>
          </a:xfrm>
          <a:prstGeom prst="rect">
            <a:avLst/>
          </a:prstGeom>
          <a:solidFill>
            <a:schemeClr val="accent3">
              <a:lumMod val="75000"/>
              <a:alpha val="36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В 2025 году, в рамках проведения мероприятий, направленных на укрепление межнационального и межконфессионального согласия, сохранение и развитие языков и культуры народов Российской Федерации, социальную и культурную адаптацию мигрантов, профилактику межнациональных (межэтнических) конфликтов</a:t>
            </a:r>
            <a:r>
              <a:rPr lang="en-US" dirty="0"/>
              <a:t>:</a:t>
            </a:r>
            <a:endParaRPr lang="ru-RU" dirty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Организация и проведение информационной акции «Россия в лицах»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Организация и проведение этно-диктанта «Моя Россия»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Организация и проведение выездных мероприятий для жителей округа </a:t>
            </a:r>
          </a:p>
          <a:p>
            <a:r>
              <a:rPr lang="en-US" dirty="0"/>
              <a:t> 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en-US" dirty="0"/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37B47C-59F4-CA7F-E775-A56291D0B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7379" y="2966929"/>
            <a:ext cx="1228522" cy="264864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0BCD971-B46F-CF42-32CF-70F7844F7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7123" y="3158126"/>
            <a:ext cx="1113763" cy="24574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A086A9A-9FBC-9D59-E772-E2B68B6B5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3437" y="3771415"/>
            <a:ext cx="857193" cy="18441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2A18B5C-07F9-885E-B67A-AF794E539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7560" y="3947692"/>
            <a:ext cx="758792" cy="166788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27428B-8462-4912-CB2F-2254A516B6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747017" y="3922925"/>
            <a:ext cx="1250913" cy="166788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87C574B-1E8B-A4BF-B8B2-0A1522FEC4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2460" y="3873391"/>
            <a:ext cx="1288064" cy="171741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F7B113B-7BF3-03A0-2804-5123FD52B8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4423" y="3947692"/>
            <a:ext cx="2223845" cy="166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3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8">
        <p14:prism isContent="1"/>
      </p:transition>
    </mc:Choice>
    <mc:Fallback xmlns="">
      <p:transition spd="slow" advTm="4918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0DA03-3100-3721-48A1-165CB94B9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828" y="541533"/>
            <a:ext cx="9720072" cy="707634"/>
          </a:xfr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работы: экологическое просвещение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355C2F-5469-888C-FAF2-5320C742DF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281625"/>
            <a:ext cx="2424149" cy="13635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9DAE2C-5D50-7174-947A-AC627B936D86}"/>
              </a:ext>
            </a:extLst>
          </p:cNvPr>
          <p:cNvSpPr txBox="1"/>
          <p:nvPr/>
        </p:nvSpPr>
        <p:spPr>
          <a:xfrm>
            <a:off x="1009650" y="1565614"/>
            <a:ext cx="10610850" cy="4524315"/>
          </a:xfrm>
          <a:prstGeom prst="rect">
            <a:avLst/>
          </a:prstGeom>
          <a:solidFill>
            <a:schemeClr val="accent3">
              <a:lumMod val="75000"/>
              <a:alpha val="36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В 2025 году, в рамках проведения мероприятий по экологическому просвещению для жителей округа, планируется: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Организация и проведение конкурса детского рисунка «Моя планета»</a:t>
            </a:r>
            <a:r>
              <a:rPr lang="en-US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Проведение акций «Мой дом – Земля!»</a:t>
            </a:r>
            <a:r>
              <a:rPr lang="en-US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Проведение акции «Кормушка для птиц»</a:t>
            </a:r>
            <a:r>
              <a:rPr lang="en-US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Проведение акции «Верный друг»</a:t>
            </a:r>
            <a:r>
              <a:rPr lang="en-US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AD1809-4887-7E78-B069-097CB9976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977" y="3692031"/>
            <a:ext cx="3186575" cy="23978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1B5523-4220-EEE9-E58D-759AD940E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225" y="2737129"/>
            <a:ext cx="3352800" cy="33528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70D023-C756-C990-144A-62C59C9E20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7586" y="3718129"/>
            <a:ext cx="1784780" cy="23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2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9">
        <p14:prism isContent="1"/>
      </p:transition>
    </mc:Choice>
    <mc:Fallback xmlns="">
      <p:transition spd="slow" advTm="5919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0DA03-3100-3721-48A1-165CB94B9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828" y="541533"/>
            <a:ext cx="9720072" cy="707634"/>
          </a:xfr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Полезная информация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355C2F-5469-888C-FAF2-5320C742DF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281625"/>
            <a:ext cx="2424149" cy="13635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9DAE2C-5D50-7174-947A-AC627B936D86}"/>
              </a:ext>
            </a:extLst>
          </p:cNvPr>
          <p:cNvSpPr txBox="1"/>
          <p:nvPr/>
        </p:nvSpPr>
        <p:spPr>
          <a:xfrm>
            <a:off x="136101" y="1771650"/>
            <a:ext cx="11919798" cy="2985433"/>
          </a:xfrm>
          <a:prstGeom prst="rect">
            <a:avLst/>
          </a:prstGeom>
          <a:solidFill>
            <a:schemeClr val="accent3">
              <a:lumMod val="75000"/>
              <a:alpha val="36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образование Коломяги Вконтакте</a:t>
            </a:r>
          </a:p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https://vk.com/mokolomjagi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Сайт муниципального образования Коломяги</a:t>
            </a: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https://mokolomyagi.ru/</a:t>
            </a:r>
            <a:endParaRPr lang="ru-RU" b="1" u="sng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Муниципальные программы на текущий период</a:t>
            </a:r>
          </a:p>
          <a:p>
            <a:pPr algn="ctr"/>
            <a:r>
              <a:rPr lang="en-US" b="1" u="sng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https://mokolomyagi.ru/municipalnye-programmy-2025/</a:t>
            </a:r>
            <a:endParaRPr lang="ru-RU" b="1" u="sng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83548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4">
        <p14:prism isContent="1"/>
      </p:transition>
    </mc:Choice>
    <mc:Fallback xmlns="">
      <p:transition spd="slow" advTm="5384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7869FA-4316-E472-97AD-489C51EF7C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balanced" dir="t"/>
          </a:scene3d>
          <a:sp3d prstMaterial="matte"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E92A27-5041-482A-9651-BEE1BBD7D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853" y="234305"/>
            <a:ext cx="9720072" cy="629174"/>
          </a:xfrm>
          <a:solidFill>
            <a:schemeClr val="accent3">
              <a:lumMod val="75000"/>
            </a:schemeClr>
          </a:solidFill>
          <a:ln/>
          <a:scene3d>
            <a:camera prst="orthographicFront"/>
            <a:lightRig rig="threePt" dir="t"/>
          </a:scene3d>
          <a:sp3d prstMaterial="plastic">
            <a:bevelT w="165100" prst="coolSlant"/>
            <a:bevelB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введение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8F1081-F541-3858-94DC-0EC5B65E91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" y="11430"/>
            <a:ext cx="2138549" cy="1202934"/>
          </a:xfrm>
          <a:prstGeom prst="rect">
            <a:avLst/>
          </a:prstGeom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id="{B683BDFA-8084-2252-66E1-86B5077F8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853" y="1225794"/>
            <a:ext cx="9720072" cy="4246235"/>
          </a:xfrm>
          <a:solidFill>
            <a:schemeClr val="accent3">
              <a:lumMod val="75000"/>
              <a:alpha val="50000"/>
            </a:schemeClr>
          </a:solidFill>
          <a:ln>
            <a:noFill/>
          </a:ln>
          <a:effectLst>
            <a:softEdge rad="0"/>
          </a:effectLst>
          <a:scene3d>
            <a:camera prst="orthographicFront">
              <a:rot lat="0" lon="0" rev="0"/>
            </a:camera>
            <a:lightRig rig="balanced" dir="t"/>
          </a:scene3d>
          <a:sp3d>
            <a:bevelT/>
            <a:bevelB w="0" h="0"/>
            <a:extrusionClr>
              <a:srgbClr val="7030A0"/>
            </a:extrusion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Уважаемые жители муниципального образования Коломяги!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Представляем Вашему вниманию «Бюджет для граждан», который познакомит Вас с бюджетной политикой муниципального образования муниципальный округ Коломяги на 2025 год и плановый период 2026 и 2027 годов.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«Бюджет для граждан» разработан для информирования граждан (заинтересованных пользователей) в доступной и прозрачной форме о бюджете, о планировании и исполнении расходов бюджета. Вы ознакомитесь с задачами и приоритетными направлениям бюджетной политики муниципального образования муниципальный округ Коломяги, основными условиями формирования и исполнения бюджета, источниками дохода бюджета, а так же планируемыми и достигнутыми результатами использования бюджетных ассигнований. 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68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8">
        <p14:ferris dir="l"/>
      </p:transition>
    </mc:Choice>
    <mc:Fallback>
      <p:transition spd="slow" advTm="29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Млечный Путь со звездами и космической пылью во Вселенной">
            <a:extLst>
              <a:ext uri="{FF2B5EF4-FFF2-40B4-BE49-F238E27FC236}">
                <a16:creationId xmlns:a16="http://schemas.microsoft.com/office/drawing/2014/main" id="{1E7869FA-4316-E472-97AD-489C51EF7C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1430"/>
            <a:ext cx="12191999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EB6E45-7262-740D-3E4F-EF7B9CE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9"/>
            <a:ext cx="12192000" cy="6858000"/>
          </a:xfrm>
          <a:prstGeom prst="rect">
            <a:avLst/>
          </a:prstGeom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id="{B683BDFA-8084-2252-66E1-86B5077F8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853" y="1214364"/>
            <a:ext cx="9720072" cy="4481586"/>
          </a:xfrm>
          <a:solidFill>
            <a:schemeClr val="accent3">
              <a:lumMod val="75000"/>
              <a:alpha val="5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defRPr/>
            </a:pPr>
            <a:endParaRPr lang="ru-RU" altLang="ru-RU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chemeClr val="bg1"/>
                </a:solidFill>
              </a:rPr>
              <a:t>Бюджетная система РФ </a:t>
            </a:r>
            <a:r>
              <a:rPr lang="ru-RU" sz="2000" dirty="0">
                <a:solidFill>
                  <a:schemeClr val="bg1"/>
                </a:solidFill>
              </a:rPr>
              <a:t>является трёхуровневой: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</a:rPr>
              <a:t> 1 уровень – федеральный бюджет и бюджеты государственных внебюджетных фондов;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</a:rPr>
              <a:t> 2 уровень – бюджеты субъектов РФ и бюджеты территориальных государственных внебюджетных фондов;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</a:rPr>
              <a:t> 3-й уровень — местные бюджеты.</a:t>
            </a:r>
          </a:p>
          <a:p>
            <a:pPr marL="128016" lvl="1" indent="0" algn="just">
              <a:buNone/>
            </a:pPr>
            <a:endParaRPr lang="ru-RU" sz="2000" dirty="0">
              <a:solidFill>
                <a:schemeClr val="bg1"/>
              </a:solidFill>
            </a:endParaRP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bg1"/>
                </a:solidFill>
              </a:rPr>
              <a:t> Местный бюджет </a:t>
            </a:r>
            <a:r>
              <a:rPr lang="ru-RU" sz="2000" dirty="0">
                <a:solidFill>
                  <a:schemeClr val="bg1"/>
                </a:solidFill>
              </a:rPr>
              <a:t>– форма образования и расходования денежных средств, предназначенных для финансового обеспечения задач и функций органов местного самоуправления</a:t>
            </a:r>
          </a:p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E92A27-5041-482A-9651-BEE1BBD7D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853" y="234305"/>
            <a:ext cx="9720072" cy="629174"/>
          </a:xfrm>
          <a:solidFill>
            <a:schemeClr val="accent3">
              <a:lumMod val="75000"/>
            </a:schemeClr>
          </a:solidFill>
          <a:ln/>
          <a:scene3d>
            <a:camera prst="orthographicFront"/>
            <a:lightRig rig="threePt" dir="t"/>
          </a:scene3d>
          <a:sp3d prstMaterial="plastic">
            <a:bevelT/>
            <a:bevelB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Глоссарий. Бюджетная система РФ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8F1081-F541-3858-94DC-0EC5B65E91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" y="11430"/>
            <a:ext cx="2138549" cy="120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4">
        <p14:prism isContent="1"/>
      </p:transition>
    </mc:Choice>
    <mc:Fallback xmlns="">
      <p:transition spd="slow" advTm="3844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7869FA-4316-E472-97AD-489C51EF7C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-5714"/>
            <a:ext cx="12296774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E92A27-5041-482A-9651-BEE1BBD7D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853" y="272405"/>
            <a:ext cx="9720072" cy="629174"/>
          </a:xfr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Глоссарий. Местный бюджет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8F1081-F541-3858-94DC-0EC5B65E91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" y="11430"/>
            <a:ext cx="2138549" cy="1202934"/>
          </a:xfrm>
          <a:prstGeom prst="rect">
            <a:avLst/>
          </a:prstGeom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id="{B683BDFA-8084-2252-66E1-86B5077F8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853" y="1310300"/>
            <a:ext cx="9720072" cy="4481586"/>
          </a:xfrm>
          <a:solidFill>
            <a:schemeClr val="accent3">
              <a:lumMod val="75000"/>
              <a:alpha val="36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algn="ctr">
              <a:defRPr/>
            </a:pPr>
            <a:endParaRPr lang="ru-RU" altLang="ru-RU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</a:rPr>
              <a:t>Местный бюджет – план доходов и расходов муниципального образования на определенный период</a:t>
            </a:r>
          </a:p>
          <a:p>
            <a:pPr algn="just"/>
            <a:r>
              <a:rPr lang="ru-RU" sz="1700" dirty="0">
                <a:solidFill>
                  <a:srgbClr val="002060"/>
                </a:solidFill>
              </a:rPr>
              <a:t>Каждое муниципальное образование имеет собственный бюджет, который состоит из доходной и расходной частей. Они формируются по статьям единой бюджетной классификации, установленной Бюджетным кодексом Российской Федерации.</a:t>
            </a:r>
          </a:p>
          <a:p>
            <a:pPr algn="just"/>
            <a:r>
              <a:rPr lang="ru-RU" sz="1700" dirty="0">
                <a:solidFill>
                  <a:srgbClr val="002060"/>
                </a:solidFill>
              </a:rPr>
              <a:t>Одной из основных целей составления бюджета муниципального образования является обеспечение соответствия расходов бюджета его доходам.</a:t>
            </a:r>
          </a:p>
          <a:p>
            <a:pPr algn="just"/>
            <a:r>
              <a:rPr lang="ru-RU" sz="1700" dirty="0">
                <a:solidFill>
                  <a:srgbClr val="002060"/>
                </a:solidFill>
              </a:rPr>
              <a:t>Сбалансированность местных бюджетов – это основной принцип бюджетной политики, который  предполагает соответствие запланированных бюджетных расходов запланированному объему бюджетных доходов и поступлений</a:t>
            </a:r>
          </a:p>
          <a:p>
            <a:pPr algn="just"/>
            <a:r>
              <a:rPr lang="ru-RU" sz="1700" dirty="0">
                <a:solidFill>
                  <a:srgbClr val="002060"/>
                </a:solidFill>
              </a:rPr>
              <a:t>Сбалансированный бюджет означает, что расходы равны доходам.</a:t>
            </a:r>
          </a:p>
          <a:p>
            <a:pPr algn="just"/>
            <a:endParaRPr lang="ru-RU" sz="1600" dirty="0">
              <a:solidFill>
                <a:srgbClr val="002060"/>
              </a:solidFill>
            </a:endParaRPr>
          </a:p>
          <a:p>
            <a:pPr marL="648000" lvl="1" algn="just">
              <a:spcBef>
                <a:spcPts val="0"/>
              </a:spcBef>
            </a:pPr>
            <a:r>
              <a:rPr lang="ru-RU" dirty="0">
                <a:solidFill>
                  <a:srgbClr val="002060"/>
                </a:solidFill>
              </a:rPr>
              <a:t>Если доходная часть превышает расходную часть, то такой бюджет называется профицитным</a:t>
            </a:r>
          </a:p>
          <a:p>
            <a:pPr marL="648000" lvl="1" algn="just">
              <a:spcBef>
                <a:spcPts val="0"/>
              </a:spcBef>
            </a:pPr>
            <a:r>
              <a:rPr lang="ru-RU" dirty="0">
                <a:solidFill>
                  <a:srgbClr val="002060"/>
                </a:solidFill>
              </a:rPr>
              <a:t>Если доходная часть меньше расходной, то такой бюджет называется дефицитным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629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6">
        <p14:prism isContent="1"/>
      </p:transition>
    </mc:Choice>
    <mc:Fallback xmlns="">
      <p:transition spd="slow" advTm="5376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12BA47-C4E5-2018-4073-655B55A92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E92A27-5041-482A-9651-BEE1BBD7D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853" y="234305"/>
            <a:ext cx="9720072" cy="629174"/>
          </a:xfr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Глоссарий. Бюджетный процесс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8F1081-F541-3858-94DC-0EC5B65E91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" y="11430"/>
            <a:ext cx="2138549" cy="1202934"/>
          </a:xfrm>
          <a:prstGeom prst="rect">
            <a:avLst/>
          </a:prstGeom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id="{B683BDFA-8084-2252-66E1-86B5077F8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853" y="1214364"/>
            <a:ext cx="9720072" cy="4481586"/>
          </a:xfrm>
          <a:solidFill>
            <a:schemeClr val="accent3">
              <a:lumMod val="75000"/>
              <a:alpha val="36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algn="ctr">
              <a:defRPr/>
            </a:pPr>
            <a:endParaRPr lang="ru-RU" altLang="ru-RU" sz="2400" dirty="0">
              <a:cs typeface="Times New Roman" panose="02020603050405020304" pitchFamily="18" charset="0"/>
            </a:endParaRP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Бюджетный процесс </a:t>
            </a:r>
            <a:r>
              <a:rPr lang="ru-RU" dirty="0"/>
              <a:t>– это комплекс действий: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 разработка прогноза социально-экономического развития муниципального образования и муниципальных программ для составление местного бюджета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 рассмотрение проекта и утверждение местного бюджета, опубликование постановления муниципального совета об утверждении местного бюджета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 исполнение местного бюджета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 внесение изменений и дополнений в местный бюджет в процессе его исполнения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 составление отчета об исполнении местного бюджета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 бюджетный контроль (осуществляется на всех этапах)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037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0">
        <p14:prism isContent="1"/>
      </p:transition>
    </mc:Choice>
    <mc:Fallback xmlns="">
      <p:transition spd="slow" advTm="576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E92A27-5041-482A-9651-BEE1BBD7D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853" y="234305"/>
            <a:ext cx="9720072" cy="629174"/>
          </a:xfr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plastic">
            <a:bevelT/>
            <a:bevelB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Глоссарий. Доходы/расходы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8F1081-F541-3858-94DC-0EC5B65E91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" y="11430"/>
            <a:ext cx="2138549" cy="1202934"/>
          </a:xfrm>
          <a:prstGeom prst="rect">
            <a:avLst/>
          </a:prstGeom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id="{B683BDFA-8084-2252-66E1-86B5077F8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853" y="1214364"/>
            <a:ext cx="4605147" cy="4481586"/>
          </a:xfrm>
          <a:solidFill>
            <a:schemeClr val="accent3">
              <a:lumMod val="75000"/>
              <a:alpha val="3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700" dirty="0"/>
          </a:p>
          <a:p>
            <a:pPr marL="0" indent="0">
              <a:spcBef>
                <a:spcPts val="0"/>
              </a:spcBef>
              <a:buNone/>
            </a:pPr>
            <a:r>
              <a:rPr lang="ru-RU" sz="1700" dirty="0"/>
              <a:t>Источники формирования доходной части:</a:t>
            </a:r>
          </a:p>
          <a:p>
            <a:pPr marL="0" indent="0">
              <a:spcBef>
                <a:spcPts val="0"/>
              </a:spcBef>
              <a:buNone/>
            </a:pPr>
            <a:endParaRPr lang="ru-RU" sz="1700" dirty="0"/>
          </a:p>
          <a:p>
            <a:pPr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1700" dirty="0"/>
              <a:t> </a:t>
            </a:r>
            <a:r>
              <a:rPr lang="ru-RU" sz="17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Налоговые доходы </a:t>
            </a:r>
            <a:r>
              <a:rPr lang="ru-RU" sz="1700" dirty="0"/>
              <a:t>включают налоги на доходы.</a:t>
            </a:r>
          </a:p>
          <a:p>
            <a:pPr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17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Неналоговые доходы </a:t>
            </a:r>
            <a:r>
              <a:rPr lang="ru-RU" sz="1700" dirty="0"/>
              <a:t>включают поступления от уплаты штрафов и санкции.</a:t>
            </a:r>
          </a:p>
          <a:p>
            <a:pPr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17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Безвозмездные поступления </a:t>
            </a:r>
            <a:r>
              <a:rPr lang="ru-RU" sz="1700" dirty="0"/>
              <a:t>от других уровней бюджетной системы Российской Федерации (дотации, субвенции, субсидии, иные межбюджетные трансферы):</a:t>
            </a:r>
          </a:p>
          <a:p>
            <a:pPr marL="648000" lvl="1">
              <a:spcBef>
                <a:spcPts val="0"/>
              </a:spcBef>
              <a:spcAft>
                <a:spcPts val="300"/>
              </a:spcAft>
            </a:pPr>
            <a:r>
              <a:rPr lang="ru-RU" sz="1700" dirty="0"/>
              <a:t>Дотации – предоставляются без целевого назначения;</a:t>
            </a:r>
          </a:p>
          <a:p>
            <a:pPr marL="648000" lvl="1">
              <a:spcBef>
                <a:spcPts val="0"/>
              </a:spcBef>
              <a:spcAft>
                <a:spcPts val="300"/>
              </a:spcAft>
            </a:pPr>
            <a:r>
              <a:rPr lang="ru-RU" sz="1700" dirty="0"/>
              <a:t>Субвенции – на определенные цели;</a:t>
            </a:r>
          </a:p>
          <a:p>
            <a:pPr marL="648000" lvl="1">
              <a:spcBef>
                <a:spcPts val="0"/>
              </a:spcBef>
              <a:spcAft>
                <a:spcPts val="300"/>
              </a:spcAft>
            </a:pPr>
            <a:r>
              <a:rPr lang="ru-RU" sz="1700" dirty="0"/>
              <a:t>Субсидии – на определенные цели на условиях софинансирования.</a:t>
            </a:r>
          </a:p>
        </p:txBody>
      </p:sp>
      <p:sp>
        <p:nvSpPr>
          <p:cNvPr id="3" name="Объект 9">
            <a:extLst>
              <a:ext uri="{FF2B5EF4-FFF2-40B4-BE49-F238E27FC236}">
                <a16:creationId xmlns:a16="http://schemas.microsoft.com/office/drawing/2014/main" id="{88BE69C1-D0E6-A4B6-33AB-323BDF8CDBB4}"/>
              </a:ext>
            </a:extLst>
          </p:cNvPr>
          <p:cNvSpPr txBox="1">
            <a:spLocks/>
          </p:cNvSpPr>
          <p:nvPr/>
        </p:nvSpPr>
        <p:spPr>
          <a:xfrm>
            <a:off x="6605778" y="1188207"/>
            <a:ext cx="4605147" cy="4481586"/>
          </a:xfrm>
          <a:prstGeom prst="rect">
            <a:avLst/>
          </a:prstGeom>
          <a:solidFill>
            <a:schemeClr val="accent3">
              <a:lumMod val="75000"/>
              <a:alpha val="36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45720" tIns="45720" rIns="45720" bIns="4572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</a:t>
            </a:r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  <a:p>
            <a:pPr marL="0" indent="0">
              <a:spcBef>
                <a:spcPts val="0"/>
              </a:spcBef>
              <a:buNone/>
            </a:pPr>
            <a:r>
              <a:rPr lang="ru-RU" sz="1700" dirty="0"/>
              <a:t>Виды расходов:</a:t>
            </a:r>
          </a:p>
          <a:p>
            <a:pPr marL="0" indent="0">
              <a:spcBef>
                <a:spcPts val="0"/>
              </a:spcBef>
              <a:buNone/>
            </a:pPr>
            <a:endParaRPr lang="ru-RU" sz="1700" dirty="0"/>
          </a:p>
          <a:p>
            <a:pPr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1700" dirty="0"/>
              <a:t>Содержание и обеспечение деятельности муниципального образования; </a:t>
            </a:r>
          </a:p>
          <a:p>
            <a:pPr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1700" dirty="0"/>
              <a:t>Защита населения и территории от ЧС;</a:t>
            </a:r>
          </a:p>
          <a:p>
            <a:pPr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1700" dirty="0"/>
              <a:t>Национальная экономика (трудоустройство несовершеннолетних граждан, размещение ИДН);</a:t>
            </a:r>
          </a:p>
          <a:p>
            <a:pPr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1700" dirty="0"/>
              <a:t>Благоустройство территории;</a:t>
            </a:r>
          </a:p>
          <a:p>
            <a:pPr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1700" dirty="0"/>
              <a:t>Охрана окружающей среды;</a:t>
            </a:r>
          </a:p>
          <a:p>
            <a:pPr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1700" dirty="0"/>
              <a:t>Образование (обучение и повышение квалификации, военно-патриотическое воспитание);</a:t>
            </a:r>
          </a:p>
          <a:p>
            <a:pPr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1700" dirty="0"/>
              <a:t>Организация и проведение досуговых мероприятий для населения;</a:t>
            </a:r>
          </a:p>
          <a:p>
            <a:pPr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1700" dirty="0"/>
              <a:t>Социальная политика;</a:t>
            </a:r>
          </a:p>
          <a:p>
            <a:pPr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1700" dirty="0"/>
              <a:t>Физкультура и спорт;</a:t>
            </a:r>
          </a:p>
          <a:p>
            <a:pPr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1700" dirty="0"/>
              <a:t>Средства массовой информации.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116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4">
        <p14:prism isContent="1"/>
      </p:transition>
    </mc:Choice>
    <mc:Fallback xmlns="">
      <p:transition spd="slow" advTm="5864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E92A27-5041-482A-9651-BEE1BBD7D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853" y="234305"/>
            <a:ext cx="9720072" cy="629174"/>
          </a:xfrm>
          <a:solidFill>
            <a:schemeClr val="accent3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Характеристика </a:t>
            </a:r>
            <a:r>
              <a:rPr lang="ru-RU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коломяги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8F1081-F541-3858-94DC-0EC5B65E91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" y="11430"/>
            <a:ext cx="2138549" cy="1202934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BE61E45E-CA39-4AAD-7D05-4CD30B5C43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30947" y="1197945"/>
            <a:ext cx="8071742" cy="3994256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F86D96-487E-5E16-E584-7410D2D4C8BB}"/>
              </a:ext>
            </a:extLst>
          </p:cNvPr>
          <p:cNvSpPr txBox="1"/>
          <p:nvPr/>
        </p:nvSpPr>
        <p:spPr>
          <a:xfrm>
            <a:off x="2920924" y="5507870"/>
            <a:ext cx="6350152" cy="1015663"/>
          </a:xfrm>
          <a:prstGeom prst="rect">
            <a:avLst/>
          </a:prstGeom>
          <a:gradFill flip="none" rotWithShape="1">
            <a:gsLst>
              <a:gs pos="8000">
                <a:srgbClr val="C040AE">
                  <a:alpha val="79000"/>
                </a:srgbClr>
              </a:gs>
              <a:gs pos="100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000" dirty="0"/>
              <a:t>Население округа – 119292 человек</a:t>
            </a:r>
          </a:p>
          <a:p>
            <a:pPr algn="ctr"/>
            <a:r>
              <a:rPr lang="ru-RU" sz="3000" dirty="0"/>
              <a:t>Площадь округа – 2646 гектар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1C0713-8274-2BF0-882F-C7058906344C}"/>
              </a:ext>
            </a:extLst>
          </p:cNvPr>
          <p:cNvSpPr txBox="1"/>
          <p:nvPr/>
        </p:nvSpPr>
        <p:spPr>
          <a:xfrm>
            <a:off x="189311" y="1203086"/>
            <a:ext cx="3551727" cy="3970318"/>
          </a:xfrm>
          <a:prstGeom prst="rect">
            <a:avLst/>
          </a:prstGeom>
          <a:solidFill>
            <a:schemeClr val="accent3">
              <a:lumMod val="75000"/>
              <a:alpha val="3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buSzPct val="100000"/>
              <a:tabLst>
                <a:tab pos="630539" algn="l"/>
              </a:tabLst>
            </a:pPr>
            <a:r>
              <a:rPr lang="ru-RU" sz="1800" dirty="0">
                <a:ea typeface="Calibri" panose="020F0502020204030204" pitchFamily="34" charset="0"/>
              </a:rPr>
              <a:t>Внутригородское муниципальное образование города федерального значения Санкт-Петербурга муниципальный округ Коломяги входит в состав Приморского района </a:t>
            </a:r>
          </a:p>
          <a:p>
            <a:pPr algn="ctr">
              <a:buSzPct val="100000"/>
              <a:tabLst>
                <a:tab pos="630539" algn="l"/>
              </a:tabLst>
            </a:pPr>
            <a:r>
              <a:rPr lang="ru-RU" sz="1800" dirty="0">
                <a:ea typeface="Calibri" panose="020F0502020204030204" pitchFamily="34" charset="0"/>
              </a:rPr>
              <a:t>Санкт-Петербурга.</a:t>
            </a:r>
          </a:p>
          <a:p>
            <a:pPr algn="ctr">
              <a:buSzPct val="100000"/>
              <a:tabLst>
                <a:tab pos="630539" algn="l"/>
              </a:tabLst>
            </a:pPr>
            <a:endParaRPr lang="ru-RU" sz="1800" dirty="0">
              <a:ea typeface="Calibri" panose="020F0502020204030204" pitchFamily="34" charset="0"/>
            </a:endParaRPr>
          </a:p>
          <a:p>
            <a:pPr algn="ctr">
              <a:buSzPct val="100000"/>
              <a:tabLst>
                <a:tab pos="630539" algn="l"/>
              </a:tabLst>
            </a:pPr>
            <a:r>
              <a:rPr lang="ru-RU" sz="1800" dirty="0">
                <a:ea typeface="Calibri" panose="020F0502020204030204" pitchFamily="34" charset="0"/>
              </a:rPr>
              <a:t>На территории муниципального образования расположены Орловский и Шуваловский карьеры, </a:t>
            </a:r>
            <a:r>
              <a:rPr lang="ru-RU" sz="1800" dirty="0" err="1">
                <a:ea typeface="Calibri" panose="020F0502020204030204" pitchFamily="34" charset="0"/>
              </a:rPr>
              <a:t>Новоорловский</a:t>
            </a:r>
            <a:r>
              <a:rPr lang="ru-RU" sz="1800" dirty="0">
                <a:ea typeface="Calibri" panose="020F0502020204030204" pitchFamily="34" charset="0"/>
              </a:rPr>
              <a:t> лесопарк, Графский пруд с усадьбой Орлово-Денисовых</a:t>
            </a:r>
            <a:r>
              <a:rPr lang="ru-RU" sz="1600" dirty="0"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746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5">
        <p14:prism isContent="1"/>
      </p:transition>
    </mc:Choice>
    <mc:Fallback xmlns="">
      <p:transition spd="slow" advTm="6005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E92A27-5041-482A-9651-BEE1BBD7D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853" y="234305"/>
            <a:ext cx="9720072" cy="629174"/>
          </a:xfr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показатели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8F1081-F541-3858-94DC-0EC5B65E91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" y="11430"/>
            <a:ext cx="2138549" cy="1202934"/>
          </a:xfrm>
          <a:prstGeom prst="rect">
            <a:avLst/>
          </a:prstGeom>
        </p:spPr>
      </p:pic>
      <p:graphicFrame>
        <p:nvGraphicFramePr>
          <p:cNvPr id="16" name="Объект 15">
            <a:extLst>
              <a:ext uri="{FF2B5EF4-FFF2-40B4-BE49-F238E27FC236}">
                <a16:creationId xmlns:a16="http://schemas.microsoft.com/office/drawing/2014/main" id="{ADD29173-02F0-A8CF-64DA-F8FE1BC102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2208593"/>
              </p:ext>
            </p:extLst>
          </p:nvPr>
        </p:nvGraphicFramePr>
        <p:xfrm>
          <a:off x="1490853" y="1030635"/>
          <a:ext cx="4657724" cy="2768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Объект 15">
            <a:extLst>
              <a:ext uri="{FF2B5EF4-FFF2-40B4-BE49-F238E27FC236}">
                <a16:creationId xmlns:a16="http://schemas.microsoft.com/office/drawing/2014/main" id="{7E512933-1C06-2BFF-B9DC-FB1D6E7096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0153943"/>
              </p:ext>
            </p:extLst>
          </p:nvPr>
        </p:nvGraphicFramePr>
        <p:xfrm>
          <a:off x="6553199" y="1030635"/>
          <a:ext cx="4657725" cy="2768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Объект 15">
            <a:extLst>
              <a:ext uri="{FF2B5EF4-FFF2-40B4-BE49-F238E27FC236}">
                <a16:creationId xmlns:a16="http://schemas.microsoft.com/office/drawing/2014/main" id="{63011DAE-94D7-EFA4-280D-A306C31693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8842738"/>
              </p:ext>
            </p:extLst>
          </p:nvPr>
        </p:nvGraphicFramePr>
        <p:xfrm>
          <a:off x="1490853" y="3938602"/>
          <a:ext cx="4657724" cy="2768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Объект 15">
            <a:extLst>
              <a:ext uri="{FF2B5EF4-FFF2-40B4-BE49-F238E27FC236}">
                <a16:creationId xmlns:a16="http://schemas.microsoft.com/office/drawing/2014/main" id="{B4E2276A-B27B-42EB-BA13-7ED91D4D68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6462701"/>
              </p:ext>
            </p:extLst>
          </p:nvPr>
        </p:nvGraphicFramePr>
        <p:xfrm>
          <a:off x="6553200" y="3938602"/>
          <a:ext cx="4657724" cy="2768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32221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8">
        <p14:prism isContent="1"/>
      </p:transition>
    </mc:Choice>
    <mc:Fallback xmlns="">
      <p:transition spd="slow" advTm="6268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5EADC4C-0DF2-4FBC-A131-F827EC254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1" y="349699"/>
            <a:ext cx="9720072" cy="731901"/>
          </a:xfr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600" dirty="0"/>
              <a:t>Структура доходов местного бюджета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3625197-B07B-4B1A-8D06-D21FA70FC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87444" y="1358630"/>
            <a:ext cx="1769353" cy="442912"/>
          </a:xfrm>
          <a:solidFill>
            <a:schemeClr val="accent3">
              <a:lumMod val="75000"/>
              <a:alpha val="36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2025 год</a:t>
            </a: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334CA9B7-A9A3-4FBA-9FF8-A47DAC4E7EA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7659822"/>
              </p:ext>
            </p:extLst>
          </p:nvPr>
        </p:nvGraphicFramePr>
        <p:xfrm>
          <a:off x="1338570" y="1527189"/>
          <a:ext cx="3467100" cy="4567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" name="Текст 4">
            <a:extLst>
              <a:ext uri="{FF2B5EF4-FFF2-40B4-BE49-F238E27FC236}">
                <a16:creationId xmlns:a16="http://schemas.microsoft.com/office/drawing/2014/main" id="{90813505-5439-4B0C-BF2C-D05964A61259}"/>
              </a:ext>
            </a:extLst>
          </p:cNvPr>
          <p:cNvSpPr txBox="1">
            <a:spLocks/>
          </p:cNvSpPr>
          <p:nvPr/>
        </p:nvSpPr>
        <p:spPr>
          <a:xfrm>
            <a:off x="9558970" y="1365774"/>
            <a:ext cx="1769353" cy="442912"/>
          </a:xfrm>
          <a:prstGeom prst="rect">
            <a:avLst/>
          </a:prstGeom>
          <a:solidFill>
            <a:schemeClr val="accent3">
              <a:lumMod val="75000"/>
              <a:alpha val="3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2027 год</a:t>
            </a:r>
          </a:p>
        </p:txBody>
      </p:sp>
      <p:sp>
        <p:nvSpPr>
          <p:cNvPr id="28" name="Текст 4">
            <a:extLst>
              <a:ext uri="{FF2B5EF4-FFF2-40B4-BE49-F238E27FC236}">
                <a16:creationId xmlns:a16="http://schemas.microsoft.com/office/drawing/2014/main" id="{B492B839-4A98-48E3-8419-0DE3EC534E85}"/>
              </a:ext>
            </a:extLst>
          </p:cNvPr>
          <p:cNvSpPr txBox="1">
            <a:spLocks/>
          </p:cNvSpPr>
          <p:nvPr/>
        </p:nvSpPr>
        <p:spPr>
          <a:xfrm>
            <a:off x="5873207" y="1365774"/>
            <a:ext cx="1769353" cy="442912"/>
          </a:xfrm>
          <a:prstGeom prst="rect">
            <a:avLst/>
          </a:prstGeom>
          <a:solidFill>
            <a:schemeClr val="accent3">
              <a:lumMod val="75000"/>
              <a:alpha val="36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2026 год</a:t>
            </a:r>
          </a:p>
        </p:txBody>
      </p:sp>
      <p:graphicFrame>
        <p:nvGraphicFramePr>
          <p:cNvPr id="30" name="Объект 8">
            <a:extLst>
              <a:ext uri="{FF2B5EF4-FFF2-40B4-BE49-F238E27FC236}">
                <a16:creationId xmlns:a16="http://schemas.microsoft.com/office/drawing/2014/main" id="{0C4A4AA1-6509-439B-A856-D876440B06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9123383"/>
              </p:ext>
            </p:extLst>
          </p:nvPr>
        </p:nvGraphicFramePr>
        <p:xfrm>
          <a:off x="5133665" y="1501400"/>
          <a:ext cx="3467100" cy="4580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5" name="Объект 8">
            <a:extLst>
              <a:ext uri="{FF2B5EF4-FFF2-40B4-BE49-F238E27FC236}">
                <a16:creationId xmlns:a16="http://schemas.microsoft.com/office/drawing/2014/main" id="{DB05D378-6BC8-46C5-A554-980EB93597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1542404"/>
              </p:ext>
            </p:extLst>
          </p:nvPr>
        </p:nvGraphicFramePr>
        <p:xfrm>
          <a:off x="8674293" y="1580086"/>
          <a:ext cx="3467100" cy="4567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1E45488-9B87-4597-897C-33DF3AB63FEC}"/>
              </a:ext>
            </a:extLst>
          </p:cNvPr>
          <p:cNvSpPr txBox="1"/>
          <p:nvPr/>
        </p:nvSpPr>
        <p:spPr>
          <a:xfrm>
            <a:off x="1570299" y="5509304"/>
            <a:ext cx="10202601" cy="954107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50800" h="5715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Безвозмездные поступления от других уровней бюджетной системы Российской Федерации: </a:t>
            </a:r>
          </a:p>
          <a:p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Дотации – предоставляются без целевого назначения (на выравнивание бюджетной обеспеченности из бюджета Санкт-Петербурга) </a:t>
            </a:r>
          </a:p>
          <a:p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Субвенции – на определенные цели (на выполнение передаваемых полномочий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</a:rPr>
              <a:t>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031051-5582-B03D-6CAF-483BDC14DF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99" y="147235"/>
            <a:ext cx="2138549" cy="120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2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1">
        <p14:prism isContent="1"/>
      </p:transition>
    </mc:Choice>
    <mc:Fallback xmlns="">
      <p:transition spd="slow" advTm="5511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1838</TotalTime>
  <Words>1250</Words>
  <Application>Microsoft Office PowerPoint</Application>
  <PresentationFormat>Широкоэкранный</PresentationFormat>
  <Paragraphs>237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Calibri</vt:lpstr>
      <vt:lpstr>Franklin Gothic Demi</vt:lpstr>
      <vt:lpstr>Times New Roman</vt:lpstr>
      <vt:lpstr>Tw Cen MT</vt:lpstr>
      <vt:lpstr>Tw Cen MT Condensed</vt:lpstr>
      <vt:lpstr>Wingdings</vt:lpstr>
      <vt:lpstr>Wingdings 3</vt:lpstr>
      <vt:lpstr>Интеграл</vt:lpstr>
      <vt:lpstr>БЮДЖЕТ ДЛЯ ГРАЖДАН</vt:lpstr>
      <vt:lpstr>введение</vt:lpstr>
      <vt:lpstr>Глоссарий. Бюджетная система РФ</vt:lpstr>
      <vt:lpstr>Глоссарий. Местный бюджет</vt:lpstr>
      <vt:lpstr>Глоссарий. Бюджетный процесс</vt:lpstr>
      <vt:lpstr>Глоссарий. Доходы/расходы</vt:lpstr>
      <vt:lpstr>Характеристика мо коломяги</vt:lpstr>
      <vt:lpstr>Основные показатели </vt:lpstr>
      <vt:lpstr>Структура доходов местного бюджета</vt:lpstr>
      <vt:lpstr>Структура расходов местного бюджета</vt:lpstr>
      <vt:lpstr>Основные направления работы: благоустройство</vt:lpstr>
      <vt:lpstr>Основные направления работы. Праздники/традиции</vt:lpstr>
      <vt:lpstr>Основные направления работы: досуг</vt:lpstr>
      <vt:lpstr>Основные направления работы: Военная патриотика</vt:lpstr>
      <vt:lpstr>Основные направления работы: физическая культура</vt:lpstr>
      <vt:lpstr>Основные направления работы: профилактика правонарушений, ПРОФИЛАКТИКА ТЕРРОРИЗМА И ЭКСТРЕМИЗМА» </vt:lpstr>
      <vt:lpstr>Основные направления работы: межнациональное и межконфессиональное согласие</vt:lpstr>
      <vt:lpstr>Основные направления работы: экологическое просвещение</vt:lpstr>
      <vt:lpstr>Полезная информация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Коломяги МА МО</dc:creator>
  <cp:lastModifiedBy>Ольга Газарян</cp:lastModifiedBy>
  <cp:revision>94</cp:revision>
  <cp:lastPrinted>2025-01-30T09:59:46Z</cp:lastPrinted>
  <dcterms:created xsi:type="dcterms:W3CDTF">2024-05-03T07:17:04Z</dcterms:created>
  <dcterms:modified xsi:type="dcterms:W3CDTF">2025-01-30T12:08:24Z</dcterms:modified>
</cp:coreProperties>
</file>